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7" r:id="rId2"/>
    <p:sldId id="258" r:id="rId3"/>
    <p:sldId id="275" r:id="rId4"/>
    <p:sldId id="265" r:id="rId5"/>
    <p:sldId id="274" r:id="rId6"/>
    <p:sldId id="266" r:id="rId7"/>
    <p:sldId id="268" r:id="rId8"/>
    <p:sldId id="259" r:id="rId9"/>
    <p:sldId id="267" r:id="rId10"/>
    <p:sldId id="281" r:id="rId11"/>
    <p:sldId id="269" r:id="rId12"/>
    <p:sldId id="276" r:id="rId13"/>
    <p:sldId id="260" r:id="rId14"/>
    <p:sldId id="272" r:id="rId15"/>
    <p:sldId id="270" r:id="rId16"/>
    <p:sldId id="277" r:id="rId17"/>
    <p:sldId id="271" r:id="rId18"/>
    <p:sldId id="282" r:id="rId19"/>
    <p:sldId id="283" r:id="rId20"/>
    <p:sldId id="285" r:id="rId21"/>
    <p:sldId id="284" r:id="rId22"/>
    <p:sldId id="261" r:id="rId23"/>
    <p:sldId id="286" r:id="rId24"/>
    <p:sldId id="287" r:id="rId25"/>
    <p:sldId id="288" r:id="rId26"/>
    <p:sldId id="262" r:id="rId27"/>
    <p:sldId id="290" r:id="rId28"/>
    <p:sldId id="291" r:id="rId29"/>
    <p:sldId id="292" r:id="rId30"/>
    <p:sldId id="294" r:id="rId31"/>
    <p:sldId id="295" r:id="rId32"/>
    <p:sldId id="296" r:id="rId33"/>
    <p:sldId id="263" r:id="rId34"/>
    <p:sldId id="297" r:id="rId35"/>
    <p:sldId id="298" r:id="rId36"/>
    <p:sldId id="264" r:id="rId37"/>
    <p:sldId id="299" r:id="rId38"/>
    <p:sldId id="293" r:id="rId3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184"/>
    <a:srgbClr val="F6F6F6"/>
    <a:srgbClr val="C41927"/>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23/12/2020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2</a:t>
            </a:fld>
            <a:endParaRPr lang="en-GB"/>
          </a:p>
        </p:txBody>
      </p:sp>
    </p:spTree>
    <p:extLst>
      <p:ext uri="{BB962C8B-B14F-4D97-AF65-F5344CB8AC3E}">
        <p14:creationId xmlns:p14="http://schemas.microsoft.com/office/powerpoint/2010/main" val="3290165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26</a:t>
            </a:fld>
            <a:endParaRPr lang="en-GB"/>
          </a:p>
        </p:txBody>
      </p:sp>
    </p:spTree>
    <p:extLst>
      <p:ext uri="{BB962C8B-B14F-4D97-AF65-F5344CB8AC3E}">
        <p14:creationId xmlns:p14="http://schemas.microsoft.com/office/powerpoint/2010/main" val="660666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32</a:t>
            </a:fld>
            <a:endParaRPr lang="en-GB"/>
          </a:p>
        </p:txBody>
      </p:sp>
    </p:spTree>
    <p:extLst>
      <p:ext uri="{BB962C8B-B14F-4D97-AF65-F5344CB8AC3E}">
        <p14:creationId xmlns:p14="http://schemas.microsoft.com/office/powerpoint/2010/main" val="3134108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3</a:t>
            </a:fld>
            <a:endParaRPr lang="en-GB"/>
          </a:p>
        </p:txBody>
      </p:sp>
    </p:spTree>
    <p:extLst>
      <p:ext uri="{BB962C8B-B14F-4D97-AF65-F5344CB8AC3E}">
        <p14:creationId xmlns:p14="http://schemas.microsoft.com/office/powerpoint/2010/main" val="2480390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4</a:t>
            </a:fld>
            <a:endParaRPr lang="en-GB"/>
          </a:p>
        </p:txBody>
      </p:sp>
    </p:spTree>
    <p:extLst>
      <p:ext uri="{BB962C8B-B14F-4D97-AF65-F5344CB8AC3E}">
        <p14:creationId xmlns:p14="http://schemas.microsoft.com/office/powerpoint/2010/main" val="1908288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6</a:t>
            </a:fld>
            <a:endParaRPr lang="en-GB"/>
          </a:p>
        </p:txBody>
      </p:sp>
    </p:spTree>
    <p:extLst>
      <p:ext uri="{BB962C8B-B14F-4D97-AF65-F5344CB8AC3E}">
        <p14:creationId xmlns:p14="http://schemas.microsoft.com/office/powerpoint/2010/main" val="285720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8</a:t>
            </a:fld>
            <a:endParaRPr lang="en-GB"/>
          </a:p>
        </p:txBody>
      </p:sp>
    </p:spTree>
    <p:extLst>
      <p:ext uri="{BB962C8B-B14F-4D97-AF65-F5344CB8AC3E}">
        <p14:creationId xmlns:p14="http://schemas.microsoft.com/office/powerpoint/2010/main" val="3458399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11</a:t>
            </a:fld>
            <a:endParaRPr lang="en-GB"/>
          </a:p>
        </p:txBody>
      </p:sp>
    </p:spTree>
    <p:extLst>
      <p:ext uri="{BB962C8B-B14F-4D97-AF65-F5344CB8AC3E}">
        <p14:creationId xmlns:p14="http://schemas.microsoft.com/office/powerpoint/2010/main" val="2972623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12</a:t>
            </a:fld>
            <a:endParaRPr lang="en-GB"/>
          </a:p>
        </p:txBody>
      </p:sp>
    </p:spTree>
    <p:extLst>
      <p:ext uri="{BB962C8B-B14F-4D97-AF65-F5344CB8AC3E}">
        <p14:creationId xmlns:p14="http://schemas.microsoft.com/office/powerpoint/2010/main" val="4277346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17</a:t>
            </a:fld>
            <a:endParaRPr lang="en-GB"/>
          </a:p>
        </p:txBody>
      </p:sp>
    </p:spTree>
    <p:extLst>
      <p:ext uri="{BB962C8B-B14F-4D97-AF65-F5344CB8AC3E}">
        <p14:creationId xmlns:p14="http://schemas.microsoft.com/office/powerpoint/2010/main" val="1469563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22</a:t>
            </a:fld>
            <a:endParaRPr lang="en-GB"/>
          </a:p>
        </p:txBody>
      </p:sp>
    </p:spTree>
    <p:extLst>
      <p:ext uri="{BB962C8B-B14F-4D97-AF65-F5344CB8AC3E}">
        <p14:creationId xmlns:p14="http://schemas.microsoft.com/office/powerpoint/2010/main" val="1403954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23.12.2020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Autofit/>
          </a:bodyPr>
          <a:lstStyle/>
          <a:p>
            <a:r>
              <a:rPr lang="en-GB" sz="3600" dirty="0"/>
              <a:t>A starting point: conceptualising rights to land, natural resources, food, water, housing, health and clean environment and an international regulation of these rights</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83E5E-AD5B-43FA-A254-443D794E08C7}"/>
              </a:ext>
            </a:extLst>
          </p:cNvPr>
          <p:cNvSpPr>
            <a:spLocks noGrp="1"/>
          </p:cNvSpPr>
          <p:nvPr>
            <p:ph type="title"/>
          </p:nvPr>
        </p:nvSpPr>
        <p:spPr/>
        <p:txBody>
          <a:bodyPr>
            <a:normAutofit/>
          </a:bodyPr>
          <a:lstStyle/>
          <a:p>
            <a:r>
              <a:rPr lang="en-GB" sz="3600" dirty="0"/>
              <a:t>International Covenant on Civil and Political Rights</a:t>
            </a:r>
          </a:p>
        </p:txBody>
      </p:sp>
      <p:sp>
        <p:nvSpPr>
          <p:cNvPr id="3" name="Content Placeholder 2">
            <a:extLst>
              <a:ext uri="{FF2B5EF4-FFF2-40B4-BE49-F238E27FC236}">
                <a16:creationId xmlns:a16="http://schemas.microsoft.com/office/drawing/2014/main" id="{0180D4A9-1F36-419E-A421-F68B22D5A55F}"/>
              </a:ext>
            </a:extLst>
          </p:cNvPr>
          <p:cNvSpPr>
            <a:spLocks noGrp="1"/>
          </p:cNvSpPr>
          <p:nvPr>
            <p:ph idx="1"/>
          </p:nvPr>
        </p:nvSpPr>
        <p:spPr/>
        <p:txBody>
          <a:bodyPr>
            <a:normAutofit/>
          </a:bodyPr>
          <a:lstStyle/>
          <a:p>
            <a:pPr marL="0" indent="0">
              <a:buNone/>
            </a:pPr>
            <a:r>
              <a:rPr lang="lv-LV" sz="2400" b="1" dirty="0"/>
              <a:t>Article 1(2)</a:t>
            </a:r>
          </a:p>
          <a:p>
            <a:pPr marL="0" indent="0">
              <a:buNone/>
            </a:pPr>
            <a:r>
              <a:rPr lang="en-GB" sz="2400" b="1" dirty="0">
                <a:solidFill>
                  <a:srgbClr val="095184"/>
                </a:solidFill>
              </a:rPr>
              <a:t>All peoples may, for their own ends, freely dispose of their natural wealth and resources </a:t>
            </a:r>
            <a:r>
              <a:rPr lang="en-GB" sz="2400" dirty="0"/>
              <a:t>without prejudice to any obligations arising out of international economic co-operation, based upon the principle of mutual benefit, and international law. In no case may a people be deprived of its own means of subsistence.</a:t>
            </a:r>
          </a:p>
          <a:p>
            <a:pPr marL="0" indent="0">
              <a:buNone/>
            </a:pPr>
            <a:endParaRPr lang="en-GB" sz="2400" dirty="0"/>
          </a:p>
          <a:p>
            <a:pPr marL="0" indent="0">
              <a:buNone/>
            </a:pPr>
            <a:endParaRPr lang="en-GB" sz="2400" dirty="0"/>
          </a:p>
        </p:txBody>
      </p:sp>
    </p:spTree>
    <p:extLst>
      <p:ext uri="{BB962C8B-B14F-4D97-AF65-F5344CB8AC3E}">
        <p14:creationId xmlns:p14="http://schemas.microsoft.com/office/powerpoint/2010/main" val="3185209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AE5A6-458F-478E-B29C-D66E93F72E6D}"/>
              </a:ext>
            </a:extLst>
          </p:cNvPr>
          <p:cNvSpPr>
            <a:spLocks noGrp="1"/>
          </p:cNvSpPr>
          <p:nvPr>
            <p:ph type="title"/>
          </p:nvPr>
        </p:nvSpPr>
        <p:spPr>
          <a:xfrm>
            <a:off x="514349" y="365125"/>
            <a:ext cx="10776949" cy="1325563"/>
          </a:xfrm>
        </p:spPr>
        <p:txBody>
          <a:bodyPr>
            <a:noAutofit/>
          </a:bodyPr>
          <a:lstStyle/>
          <a:p>
            <a:r>
              <a:rPr lang="en-GB" sz="3200" dirty="0"/>
              <a:t>United Nations Declaration on the Rights of Peasants and Other People Working in Rural Areas </a:t>
            </a:r>
          </a:p>
        </p:txBody>
      </p:sp>
      <p:sp>
        <p:nvSpPr>
          <p:cNvPr id="3" name="Content Placeholder 2">
            <a:extLst>
              <a:ext uri="{FF2B5EF4-FFF2-40B4-BE49-F238E27FC236}">
                <a16:creationId xmlns:a16="http://schemas.microsoft.com/office/drawing/2014/main" id="{D4EEEBE8-6DEE-436E-9F1D-B20F2EB55205}"/>
              </a:ext>
            </a:extLst>
          </p:cNvPr>
          <p:cNvSpPr>
            <a:spLocks noGrp="1"/>
          </p:cNvSpPr>
          <p:nvPr>
            <p:ph idx="1"/>
          </p:nvPr>
        </p:nvSpPr>
        <p:spPr/>
        <p:txBody>
          <a:bodyPr>
            <a:normAutofit/>
          </a:bodyPr>
          <a:lstStyle/>
          <a:p>
            <a:pPr marL="0" indent="0">
              <a:buNone/>
            </a:pPr>
            <a:r>
              <a:rPr lang="en-GB" sz="2400" b="1" dirty="0"/>
              <a:t>Article 17 (1)</a:t>
            </a:r>
          </a:p>
          <a:p>
            <a:pPr marL="0" indent="0">
              <a:buNone/>
            </a:pPr>
            <a:r>
              <a:rPr lang="en-GB" sz="2400" dirty="0"/>
              <a:t>Peasants and other people living in rural areas </a:t>
            </a:r>
            <a:r>
              <a:rPr lang="en-GB" sz="2400" b="1" dirty="0">
                <a:solidFill>
                  <a:srgbClr val="095184"/>
                </a:solidFill>
              </a:rPr>
              <a:t>have the right to land, individually and/or collectively</a:t>
            </a:r>
            <a:r>
              <a:rPr lang="en-GB" sz="2400" dirty="0">
                <a:solidFill>
                  <a:srgbClr val="095184"/>
                </a:solidFill>
              </a:rPr>
              <a:t>,</a:t>
            </a:r>
            <a:r>
              <a:rPr lang="en-GB" sz="2400" dirty="0"/>
              <a:t> in accordance with article 28 of the present Declaration, </a:t>
            </a:r>
            <a:r>
              <a:rPr lang="en-GB" sz="2400" b="1" dirty="0">
                <a:solidFill>
                  <a:srgbClr val="095184"/>
                </a:solidFill>
              </a:rPr>
              <a:t>including the right to have access to, sustainably use and manage land and the water bodies, coastal seas, fisheries, pastures and forests therein</a:t>
            </a:r>
            <a:r>
              <a:rPr lang="en-GB" sz="2400" dirty="0"/>
              <a:t>, to achieve an adequate standard of living, to have a place to live in security, peace and dignity and to develop their cultures.</a:t>
            </a:r>
          </a:p>
        </p:txBody>
      </p:sp>
    </p:spTree>
    <p:extLst>
      <p:ext uri="{BB962C8B-B14F-4D97-AF65-F5344CB8AC3E}">
        <p14:creationId xmlns:p14="http://schemas.microsoft.com/office/powerpoint/2010/main" val="662659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D84EC-CB56-4809-9515-CD2F6D85889A}"/>
              </a:ext>
            </a:extLst>
          </p:cNvPr>
          <p:cNvSpPr>
            <a:spLocks noGrp="1"/>
          </p:cNvSpPr>
          <p:nvPr>
            <p:ph type="title"/>
          </p:nvPr>
        </p:nvSpPr>
        <p:spPr>
          <a:xfrm>
            <a:off x="514350" y="313754"/>
            <a:ext cx="10515600" cy="1325563"/>
          </a:xfrm>
        </p:spPr>
        <p:txBody>
          <a:bodyPr/>
          <a:lstStyle/>
          <a:p>
            <a:r>
              <a:rPr lang="lv-LV" dirty="0"/>
              <a:t>Link to the right to food</a:t>
            </a:r>
            <a:endParaRPr lang="en-GB" dirty="0"/>
          </a:p>
        </p:txBody>
      </p:sp>
      <p:sp>
        <p:nvSpPr>
          <p:cNvPr id="3" name="Content Placeholder 2">
            <a:extLst>
              <a:ext uri="{FF2B5EF4-FFF2-40B4-BE49-F238E27FC236}">
                <a16:creationId xmlns:a16="http://schemas.microsoft.com/office/drawing/2014/main" id="{37DE04FC-E271-46DF-BEC9-5385567BDAC4}"/>
              </a:ext>
            </a:extLst>
          </p:cNvPr>
          <p:cNvSpPr>
            <a:spLocks noGrp="1"/>
          </p:cNvSpPr>
          <p:nvPr>
            <p:ph idx="1"/>
          </p:nvPr>
        </p:nvSpPr>
        <p:spPr/>
        <p:txBody>
          <a:bodyPr>
            <a:normAutofit/>
          </a:bodyPr>
          <a:lstStyle/>
          <a:p>
            <a:pPr marL="0" indent="0">
              <a:buNone/>
            </a:pPr>
            <a:r>
              <a:rPr lang="lv-LV" sz="2400" dirty="0"/>
              <a:t>For </a:t>
            </a:r>
            <a:r>
              <a:rPr lang="en-GB" sz="2400" dirty="0"/>
              <a:t>agricultural workers, herders, artisanal fishers, forest-dwelling populations</a:t>
            </a:r>
            <a:r>
              <a:rPr lang="lv-LV" sz="2400" dirty="0"/>
              <a:t>, etc. the a</a:t>
            </a:r>
            <a:r>
              <a:rPr lang="en-GB" sz="2400" dirty="0" err="1"/>
              <a:t>ccess</a:t>
            </a:r>
            <a:r>
              <a:rPr lang="en-GB" sz="2400" dirty="0"/>
              <a:t> to, use of and control over the</a:t>
            </a:r>
            <a:r>
              <a:rPr lang="lv-LV" sz="2400" dirty="0"/>
              <a:t> </a:t>
            </a:r>
            <a:r>
              <a:rPr lang="en-GB" sz="2400" dirty="0"/>
              <a:t>lands and resources are </a:t>
            </a:r>
            <a:r>
              <a:rPr lang="en-GB" sz="2400" b="1" dirty="0">
                <a:solidFill>
                  <a:srgbClr val="C41927"/>
                </a:solidFill>
              </a:rPr>
              <a:t>essential for the enjoyment of their right to adequate food</a:t>
            </a:r>
            <a:r>
              <a:rPr lang="en-GB" sz="2400" dirty="0"/>
              <a:t>.</a:t>
            </a:r>
          </a:p>
        </p:txBody>
      </p:sp>
      <p:pic>
        <p:nvPicPr>
          <p:cNvPr id="4" name="Picture 3">
            <a:extLst>
              <a:ext uri="{FF2B5EF4-FFF2-40B4-BE49-F238E27FC236}">
                <a16:creationId xmlns:a16="http://schemas.microsoft.com/office/drawing/2014/main" id="{AF5DCC4F-C9E7-4A72-B513-93ADB2249574}"/>
              </a:ext>
            </a:extLst>
          </p:cNvPr>
          <p:cNvPicPr>
            <a:picLocks noChangeAspect="1"/>
          </p:cNvPicPr>
          <p:nvPr/>
        </p:nvPicPr>
        <p:blipFill>
          <a:blip r:embed="rId3"/>
          <a:stretch>
            <a:fillRect/>
          </a:stretch>
        </p:blipFill>
        <p:spPr>
          <a:xfrm>
            <a:off x="821933" y="3788993"/>
            <a:ext cx="2539014" cy="2313857"/>
          </a:xfrm>
          <a:prstGeom prst="rect">
            <a:avLst/>
          </a:prstGeom>
        </p:spPr>
      </p:pic>
      <p:cxnSp>
        <p:nvCxnSpPr>
          <p:cNvPr id="6" name="Straight Arrow Connector 5">
            <a:extLst>
              <a:ext uri="{FF2B5EF4-FFF2-40B4-BE49-F238E27FC236}">
                <a16:creationId xmlns:a16="http://schemas.microsoft.com/office/drawing/2014/main" id="{465DA341-8D7D-4F37-8789-87EB9CC8231B}"/>
              </a:ext>
            </a:extLst>
          </p:cNvPr>
          <p:cNvCxnSpPr/>
          <p:nvPr/>
        </p:nvCxnSpPr>
        <p:spPr>
          <a:xfrm>
            <a:off x="3503488" y="4849402"/>
            <a:ext cx="1109609" cy="0"/>
          </a:xfrm>
          <a:prstGeom prst="straightConnector1">
            <a:avLst/>
          </a:prstGeom>
          <a:ln w="19050">
            <a:solidFill>
              <a:srgbClr val="C41927"/>
            </a:solidFill>
            <a:tailEnd type="triangle"/>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98E082EC-AC4C-42EE-8D4A-FE0D01FAD99E}"/>
              </a:ext>
            </a:extLst>
          </p:cNvPr>
          <p:cNvPicPr>
            <a:picLocks noChangeAspect="1"/>
          </p:cNvPicPr>
          <p:nvPr/>
        </p:nvPicPr>
        <p:blipFill>
          <a:blip r:embed="rId4"/>
          <a:stretch>
            <a:fillRect/>
          </a:stretch>
        </p:blipFill>
        <p:spPr>
          <a:xfrm>
            <a:off x="4802587" y="3670093"/>
            <a:ext cx="2392861" cy="2551655"/>
          </a:xfrm>
          <a:prstGeom prst="rect">
            <a:avLst/>
          </a:prstGeom>
        </p:spPr>
      </p:pic>
      <p:cxnSp>
        <p:nvCxnSpPr>
          <p:cNvPr id="8" name="Straight Arrow Connector 7">
            <a:extLst>
              <a:ext uri="{FF2B5EF4-FFF2-40B4-BE49-F238E27FC236}">
                <a16:creationId xmlns:a16="http://schemas.microsoft.com/office/drawing/2014/main" id="{9BA276EA-7B35-4D16-AD19-BCACDD1B24AF}"/>
              </a:ext>
            </a:extLst>
          </p:cNvPr>
          <p:cNvCxnSpPr/>
          <p:nvPr/>
        </p:nvCxnSpPr>
        <p:spPr>
          <a:xfrm>
            <a:off x="7407667" y="4839128"/>
            <a:ext cx="1109609" cy="0"/>
          </a:xfrm>
          <a:prstGeom prst="straightConnector1">
            <a:avLst/>
          </a:prstGeom>
          <a:ln w="19050">
            <a:solidFill>
              <a:srgbClr val="C41927"/>
            </a:solidFill>
            <a:tailEnd type="triangle"/>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BC5ACA43-5404-4931-B48A-402391DE2F62}"/>
              </a:ext>
            </a:extLst>
          </p:cNvPr>
          <p:cNvPicPr>
            <a:picLocks noChangeAspect="1"/>
          </p:cNvPicPr>
          <p:nvPr/>
        </p:nvPicPr>
        <p:blipFill>
          <a:blip r:embed="rId5"/>
          <a:stretch>
            <a:fillRect/>
          </a:stretch>
        </p:blipFill>
        <p:spPr>
          <a:xfrm>
            <a:off x="8813675" y="4001294"/>
            <a:ext cx="1919876" cy="1869542"/>
          </a:xfrm>
          <a:prstGeom prst="rect">
            <a:avLst/>
          </a:prstGeom>
        </p:spPr>
      </p:pic>
    </p:spTree>
    <p:extLst>
      <p:ext uri="{BB962C8B-B14F-4D97-AF65-F5344CB8AC3E}">
        <p14:creationId xmlns:p14="http://schemas.microsoft.com/office/powerpoint/2010/main" val="2304748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40E84-CB0D-425E-A227-0611DA371DA1}"/>
              </a:ext>
            </a:extLst>
          </p:cNvPr>
          <p:cNvSpPr>
            <a:spLocks noGrp="1"/>
          </p:cNvSpPr>
          <p:nvPr>
            <p:ph type="title"/>
          </p:nvPr>
        </p:nvSpPr>
        <p:spPr/>
        <p:txBody>
          <a:bodyPr/>
          <a:lstStyle/>
          <a:p>
            <a:r>
              <a:rPr lang="lv-LV" dirty="0"/>
              <a:t>Right to food</a:t>
            </a:r>
            <a:endParaRPr lang="en-GB" dirty="0"/>
          </a:p>
        </p:txBody>
      </p:sp>
      <p:sp>
        <p:nvSpPr>
          <p:cNvPr id="3" name="Content Placeholder 2">
            <a:extLst>
              <a:ext uri="{FF2B5EF4-FFF2-40B4-BE49-F238E27FC236}">
                <a16:creationId xmlns:a16="http://schemas.microsoft.com/office/drawing/2014/main" id="{41A4623D-3332-4794-A357-60567F1FC410}"/>
              </a:ext>
            </a:extLst>
          </p:cNvPr>
          <p:cNvSpPr>
            <a:spLocks noGrp="1"/>
          </p:cNvSpPr>
          <p:nvPr>
            <p:ph idx="1"/>
          </p:nvPr>
        </p:nvSpPr>
        <p:spPr/>
        <p:txBody>
          <a:bodyPr>
            <a:normAutofit/>
          </a:bodyPr>
          <a:lstStyle/>
          <a:p>
            <a:pPr marL="0" indent="0">
              <a:buNone/>
            </a:pPr>
            <a:r>
              <a:rPr lang="lv-LV" sz="2400" dirty="0"/>
              <a:t>Definition of the UN Special Rapporteur on the Right to Food: </a:t>
            </a:r>
          </a:p>
          <a:p>
            <a:pPr marL="0" indent="0">
              <a:buNone/>
            </a:pPr>
            <a:r>
              <a:rPr lang="en-GB" sz="2400" dirty="0"/>
              <a:t>the right to have </a:t>
            </a:r>
            <a:r>
              <a:rPr lang="en-GB" sz="2400" b="1" dirty="0">
                <a:solidFill>
                  <a:srgbClr val="095184"/>
                </a:solidFill>
              </a:rPr>
              <a:t>regular, permanent and unrestricted </a:t>
            </a:r>
            <a:r>
              <a:rPr lang="en-GB" sz="2400" dirty="0"/>
              <a:t>access, either directly or by means of financial purchases, to </a:t>
            </a:r>
            <a:r>
              <a:rPr lang="en-GB" sz="2400" b="1" dirty="0">
                <a:solidFill>
                  <a:srgbClr val="095184"/>
                </a:solidFill>
              </a:rPr>
              <a:t>quantitatively and qualitatively adequate and sufficient</a:t>
            </a:r>
            <a:r>
              <a:rPr lang="en-GB" sz="2400" dirty="0"/>
              <a:t> food corresponding to the cultural traditions of the people to which the consumer belongs, and which ensure a physical and mental, individual and collective, fulfilling and dignified life free of fear.</a:t>
            </a:r>
          </a:p>
        </p:txBody>
      </p:sp>
    </p:spTree>
    <p:extLst>
      <p:ext uri="{BB962C8B-B14F-4D97-AF65-F5344CB8AC3E}">
        <p14:creationId xmlns:p14="http://schemas.microsoft.com/office/powerpoint/2010/main" val="2374189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7D386-F97E-43B7-B3DE-12D909CDDDE8}"/>
              </a:ext>
            </a:extLst>
          </p:cNvPr>
          <p:cNvSpPr>
            <a:spLocks noGrp="1"/>
          </p:cNvSpPr>
          <p:nvPr>
            <p:ph type="title"/>
          </p:nvPr>
        </p:nvSpPr>
        <p:spPr/>
        <p:txBody>
          <a:bodyPr/>
          <a:lstStyle/>
          <a:p>
            <a:r>
              <a:rPr lang="lv-LV" dirty="0"/>
              <a:t>Universal Declaration of Human Rights</a:t>
            </a:r>
            <a:endParaRPr lang="en-GB" dirty="0"/>
          </a:p>
        </p:txBody>
      </p:sp>
      <p:sp>
        <p:nvSpPr>
          <p:cNvPr id="3" name="Content Placeholder 2">
            <a:extLst>
              <a:ext uri="{FF2B5EF4-FFF2-40B4-BE49-F238E27FC236}">
                <a16:creationId xmlns:a16="http://schemas.microsoft.com/office/drawing/2014/main" id="{6C429CB5-0675-4E8F-8F2B-81425E5ED1DA}"/>
              </a:ext>
            </a:extLst>
          </p:cNvPr>
          <p:cNvSpPr>
            <a:spLocks noGrp="1"/>
          </p:cNvSpPr>
          <p:nvPr>
            <p:ph idx="1"/>
          </p:nvPr>
        </p:nvSpPr>
        <p:spPr/>
        <p:txBody>
          <a:bodyPr>
            <a:normAutofit/>
          </a:bodyPr>
          <a:lstStyle/>
          <a:p>
            <a:pPr marL="0" indent="0">
              <a:buNone/>
            </a:pPr>
            <a:r>
              <a:rPr lang="lv-LV" sz="2600" b="1" dirty="0"/>
              <a:t>Article 25(1)</a:t>
            </a:r>
            <a:br>
              <a:rPr lang="lv-LV" sz="2600" dirty="0"/>
            </a:br>
            <a:r>
              <a:rPr lang="en-GB" sz="2600" b="0" i="0" dirty="0">
                <a:effectLst/>
                <a:latin typeface="Roboto"/>
              </a:rPr>
              <a:t>Everyone has the </a:t>
            </a:r>
            <a:r>
              <a:rPr lang="en-GB" sz="2600" b="1" i="0" dirty="0">
                <a:solidFill>
                  <a:srgbClr val="095184"/>
                </a:solidFill>
                <a:effectLst/>
                <a:latin typeface="Roboto"/>
              </a:rPr>
              <a:t>right to a standard of living </a:t>
            </a:r>
            <a:r>
              <a:rPr lang="en-GB" sz="2600" i="0" dirty="0">
                <a:effectLst/>
                <a:latin typeface="Roboto"/>
              </a:rPr>
              <a:t>adequate</a:t>
            </a:r>
            <a:r>
              <a:rPr lang="en-GB" sz="2600" b="1" i="0" dirty="0">
                <a:solidFill>
                  <a:srgbClr val="095184"/>
                </a:solidFill>
                <a:effectLst/>
                <a:latin typeface="Roboto"/>
              </a:rPr>
              <a:t> </a:t>
            </a:r>
            <a:r>
              <a:rPr lang="en-GB" sz="2600" b="0" i="0" dirty="0">
                <a:effectLst/>
                <a:latin typeface="Roboto"/>
              </a:rPr>
              <a:t>for the health and well-being of himself and of his family, </a:t>
            </a:r>
            <a:r>
              <a:rPr lang="en-GB" sz="2600" b="1" i="0" dirty="0">
                <a:solidFill>
                  <a:srgbClr val="095184"/>
                </a:solidFill>
                <a:effectLst/>
                <a:latin typeface="Roboto"/>
              </a:rPr>
              <a:t>including food</a:t>
            </a:r>
            <a:r>
              <a:rPr lang="en-GB" sz="2600" b="0" i="0" dirty="0">
                <a:effectLst/>
                <a:latin typeface="Roboto"/>
              </a:rPr>
              <a:t>, clothing, housing and medical care and necessary social services, and the right to security in the event of unemployment, sickness, disability, widowhood, old age or other lack of livelihood in circumstances beyond his control.</a:t>
            </a:r>
            <a:endParaRPr lang="en-GB" sz="2600" dirty="0"/>
          </a:p>
        </p:txBody>
      </p:sp>
    </p:spTree>
    <p:extLst>
      <p:ext uri="{BB962C8B-B14F-4D97-AF65-F5344CB8AC3E}">
        <p14:creationId xmlns:p14="http://schemas.microsoft.com/office/powerpoint/2010/main" val="546750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0D351-704E-4D54-B390-5918AAE924C1}"/>
              </a:ext>
            </a:extLst>
          </p:cNvPr>
          <p:cNvSpPr>
            <a:spLocks noGrp="1"/>
          </p:cNvSpPr>
          <p:nvPr>
            <p:ph type="title"/>
          </p:nvPr>
        </p:nvSpPr>
        <p:spPr/>
        <p:txBody>
          <a:bodyPr>
            <a:normAutofit/>
          </a:bodyPr>
          <a:lstStyle/>
          <a:p>
            <a:r>
              <a:rPr lang="en-GB" sz="3600" dirty="0"/>
              <a:t>International Covenant on Economic, Social and Cultural Rights</a:t>
            </a:r>
          </a:p>
        </p:txBody>
      </p:sp>
      <p:sp>
        <p:nvSpPr>
          <p:cNvPr id="3" name="Content Placeholder 2">
            <a:extLst>
              <a:ext uri="{FF2B5EF4-FFF2-40B4-BE49-F238E27FC236}">
                <a16:creationId xmlns:a16="http://schemas.microsoft.com/office/drawing/2014/main" id="{D021D256-8A44-4093-8A3E-CABCCC3F2F98}"/>
              </a:ext>
            </a:extLst>
          </p:cNvPr>
          <p:cNvSpPr>
            <a:spLocks noGrp="1"/>
          </p:cNvSpPr>
          <p:nvPr>
            <p:ph idx="1"/>
          </p:nvPr>
        </p:nvSpPr>
        <p:spPr/>
        <p:txBody>
          <a:bodyPr>
            <a:normAutofit/>
          </a:bodyPr>
          <a:lstStyle/>
          <a:p>
            <a:pPr marL="0" indent="0">
              <a:buNone/>
            </a:pPr>
            <a:r>
              <a:rPr lang="lv-LV" sz="2600" b="1" dirty="0"/>
              <a:t>Article 11(1)</a:t>
            </a:r>
          </a:p>
          <a:p>
            <a:pPr marL="0" indent="0">
              <a:buNone/>
            </a:pPr>
            <a:r>
              <a:rPr lang="en-GB" sz="2600" dirty="0"/>
              <a:t>The States Parties to the present Covenant recognize the </a:t>
            </a:r>
            <a:r>
              <a:rPr lang="en-GB" sz="2600" b="1" dirty="0">
                <a:solidFill>
                  <a:srgbClr val="095184"/>
                </a:solidFill>
              </a:rPr>
              <a:t>right of everyone to an adequate standard of living </a:t>
            </a:r>
            <a:r>
              <a:rPr lang="en-GB" sz="2600" dirty="0"/>
              <a:t>for himself and his family, </a:t>
            </a:r>
            <a:r>
              <a:rPr lang="en-GB" sz="2600" b="1" dirty="0">
                <a:solidFill>
                  <a:srgbClr val="095184"/>
                </a:solidFill>
              </a:rPr>
              <a:t>including adequate food</a:t>
            </a:r>
            <a:r>
              <a:rPr lang="en-GB" sz="2600" dirty="0"/>
              <a:t>, clothing and housing, and to the continuous improvement of living conditions. The States Parties will take appropriate steps to ensure the realization of this right, recognizing to this effect the essential importance of international co-operation based on free consent.</a:t>
            </a:r>
            <a:endParaRPr lang="lv-LV" sz="2600" dirty="0"/>
          </a:p>
          <a:p>
            <a:pPr marL="0" indent="0">
              <a:buNone/>
            </a:pPr>
            <a:endParaRPr lang="en-GB" sz="2600" b="1" dirty="0">
              <a:solidFill>
                <a:srgbClr val="095184"/>
              </a:solidFill>
            </a:endParaRPr>
          </a:p>
        </p:txBody>
      </p:sp>
    </p:spTree>
    <p:extLst>
      <p:ext uri="{BB962C8B-B14F-4D97-AF65-F5344CB8AC3E}">
        <p14:creationId xmlns:p14="http://schemas.microsoft.com/office/powerpoint/2010/main" val="581876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0D351-704E-4D54-B390-5918AAE924C1}"/>
              </a:ext>
            </a:extLst>
          </p:cNvPr>
          <p:cNvSpPr>
            <a:spLocks noGrp="1"/>
          </p:cNvSpPr>
          <p:nvPr>
            <p:ph type="title"/>
          </p:nvPr>
        </p:nvSpPr>
        <p:spPr/>
        <p:txBody>
          <a:bodyPr>
            <a:normAutofit/>
          </a:bodyPr>
          <a:lstStyle/>
          <a:p>
            <a:r>
              <a:rPr lang="en-GB" sz="3600" dirty="0"/>
              <a:t>International Covenant on Economic, Social and Cultural Rights</a:t>
            </a:r>
          </a:p>
        </p:txBody>
      </p:sp>
      <p:sp>
        <p:nvSpPr>
          <p:cNvPr id="3" name="Content Placeholder 2">
            <a:extLst>
              <a:ext uri="{FF2B5EF4-FFF2-40B4-BE49-F238E27FC236}">
                <a16:creationId xmlns:a16="http://schemas.microsoft.com/office/drawing/2014/main" id="{D021D256-8A44-4093-8A3E-CABCCC3F2F98}"/>
              </a:ext>
            </a:extLst>
          </p:cNvPr>
          <p:cNvSpPr>
            <a:spLocks noGrp="1"/>
          </p:cNvSpPr>
          <p:nvPr>
            <p:ph idx="1"/>
          </p:nvPr>
        </p:nvSpPr>
        <p:spPr/>
        <p:txBody>
          <a:bodyPr>
            <a:normAutofit/>
          </a:bodyPr>
          <a:lstStyle/>
          <a:p>
            <a:pPr marL="0" indent="0">
              <a:buNone/>
            </a:pPr>
            <a:r>
              <a:rPr lang="lv-LV" sz="2600" b="1" dirty="0"/>
              <a:t>Article 11(2)</a:t>
            </a:r>
          </a:p>
          <a:p>
            <a:pPr marL="0" indent="0">
              <a:buNone/>
            </a:pPr>
            <a:r>
              <a:rPr lang="en-GB" sz="2600" dirty="0"/>
              <a:t>The States Parties to the present Covenant, recognizing the </a:t>
            </a:r>
            <a:r>
              <a:rPr lang="en-GB" sz="2600" b="1" dirty="0">
                <a:solidFill>
                  <a:srgbClr val="095184"/>
                </a:solidFill>
              </a:rPr>
              <a:t>fundamental right of everyone to be free from hunger</a:t>
            </a:r>
            <a:r>
              <a:rPr lang="en-GB" sz="2600" dirty="0"/>
              <a:t>, shall take, individually and through international co-operation, the measures, including specific programmes, which are needed</a:t>
            </a:r>
            <a:r>
              <a:rPr lang="lv-LV" sz="2600" dirty="0"/>
              <a:t> [...]</a:t>
            </a:r>
            <a:endParaRPr lang="en-GB" sz="2600" dirty="0"/>
          </a:p>
          <a:p>
            <a:pPr marL="0" indent="0">
              <a:buNone/>
            </a:pPr>
            <a:endParaRPr lang="en-GB" sz="2600" dirty="0"/>
          </a:p>
          <a:p>
            <a:pPr marL="0" indent="0">
              <a:buNone/>
            </a:pPr>
            <a:endParaRPr lang="en-GB" sz="2600" b="1" dirty="0">
              <a:solidFill>
                <a:srgbClr val="095184"/>
              </a:solidFill>
            </a:endParaRPr>
          </a:p>
        </p:txBody>
      </p:sp>
    </p:spTree>
    <p:extLst>
      <p:ext uri="{BB962C8B-B14F-4D97-AF65-F5344CB8AC3E}">
        <p14:creationId xmlns:p14="http://schemas.microsoft.com/office/powerpoint/2010/main" val="2250673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62F57E-E893-4F33-9396-58B3FA9CEA92}"/>
              </a:ext>
            </a:extLst>
          </p:cNvPr>
          <p:cNvSpPr>
            <a:spLocks noGrp="1"/>
          </p:cNvSpPr>
          <p:nvPr>
            <p:ph idx="1"/>
          </p:nvPr>
        </p:nvSpPr>
        <p:spPr>
          <a:xfrm>
            <a:off x="442430" y="543388"/>
            <a:ext cx="3215165" cy="977187"/>
          </a:xfrm>
        </p:spPr>
        <p:txBody>
          <a:bodyPr>
            <a:normAutofit/>
          </a:bodyPr>
          <a:lstStyle/>
          <a:p>
            <a:pPr marL="0" indent="0">
              <a:spcBef>
                <a:spcPts val="0"/>
              </a:spcBef>
              <a:buNone/>
            </a:pPr>
            <a:r>
              <a:rPr lang="en-GB" sz="4000" b="1" dirty="0">
                <a:solidFill>
                  <a:srgbClr val="095184"/>
                </a:solidFill>
              </a:rPr>
              <a:t>adequacy </a:t>
            </a:r>
            <a:endParaRPr lang="lv-LV" sz="4000" b="1" dirty="0">
              <a:solidFill>
                <a:srgbClr val="095184"/>
              </a:solidFill>
            </a:endParaRPr>
          </a:p>
          <a:p>
            <a:pPr marL="0" indent="0">
              <a:buNone/>
            </a:pPr>
            <a:endParaRPr lang="lv-LV" sz="4000" b="1" dirty="0">
              <a:solidFill>
                <a:srgbClr val="095184"/>
              </a:solidFill>
            </a:endParaRPr>
          </a:p>
          <a:p>
            <a:pPr marL="0" indent="0">
              <a:buNone/>
            </a:pPr>
            <a:endParaRPr lang="lv-LV" sz="4000" b="1" dirty="0">
              <a:solidFill>
                <a:srgbClr val="095184"/>
              </a:solidFill>
            </a:endParaRPr>
          </a:p>
          <a:p>
            <a:pPr marL="0" indent="0">
              <a:buNone/>
            </a:pPr>
            <a:endParaRPr lang="en-GB" sz="4000" b="1" dirty="0">
              <a:solidFill>
                <a:srgbClr val="095184"/>
              </a:solidFill>
            </a:endParaRPr>
          </a:p>
        </p:txBody>
      </p:sp>
      <p:sp>
        <p:nvSpPr>
          <p:cNvPr id="9" name="Content Placeholder 2">
            <a:extLst>
              <a:ext uri="{FF2B5EF4-FFF2-40B4-BE49-F238E27FC236}">
                <a16:creationId xmlns:a16="http://schemas.microsoft.com/office/drawing/2014/main" id="{3BDE7CA4-DBBB-40A3-B460-659F6D65FEA6}"/>
              </a:ext>
            </a:extLst>
          </p:cNvPr>
          <p:cNvSpPr txBox="1">
            <a:spLocks/>
          </p:cNvSpPr>
          <p:nvPr/>
        </p:nvSpPr>
        <p:spPr>
          <a:xfrm>
            <a:off x="442431" y="3268958"/>
            <a:ext cx="3030234" cy="89879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4000" b="1" dirty="0">
                <a:solidFill>
                  <a:srgbClr val="095184"/>
                </a:solidFill>
              </a:rPr>
              <a:t>sufficiency</a:t>
            </a:r>
          </a:p>
          <a:p>
            <a:pPr marL="0" indent="0">
              <a:buFont typeface="Arial" panose="020B0604020202020204" pitchFamily="34" charset="0"/>
              <a:buNone/>
            </a:pPr>
            <a:endParaRPr lang="en-GB" sz="4000" b="1" dirty="0">
              <a:solidFill>
                <a:srgbClr val="095184"/>
              </a:solidFill>
            </a:endParaRPr>
          </a:p>
        </p:txBody>
      </p:sp>
      <p:sp>
        <p:nvSpPr>
          <p:cNvPr id="10" name="Content Placeholder 2">
            <a:extLst>
              <a:ext uri="{FF2B5EF4-FFF2-40B4-BE49-F238E27FC236}">
                <a16:creationId xmlns:a16="http://schemas.microsoft.com/office/drawing/2014/main" id="{FD5B4FBF-8133-4219-959E-B05334364F50}"/>
              </a:ext>
            </a:extLst>
          </p:cNvPr>
          <p:cNvSpPr txBox="1">
            <a:spLocks/>
          </p:cNvSpPr>
          <p:nvPr/>
        </p:nvSpPr>
        <p:spPr>
          <a:xfrm>
            <a:off x="442430" y="4592549"/>
            <a:ext cx="3359005" cy="2095928"/>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4300" b="1" dirty="0">
                <a:solidFill>
                  <a:srgbClr val="095184"/>
                </a:solidFill>
              </a:rPr>
              <a:t>availability &amp; accesibility</a:t>
            </a:r>
          </a:p>
          <a:p>
            <a:pPr marL="0" indent="0">
              <a:buFont typeface="Arial" panose="020B0604020202020204" pitchFamily="34" charset="0"/>
              <a:buNone/>
            </a:pPr>
            <a:endParaRPr lang="lv-LV" sz="4000" b="1" dirty="0">
              <a:solidFill>
                <a:srgbClr val="095184"/>
              </a:solidFill>
            </a:endParaRPr>
          </a:p>
          <a:p>
            <a:pPr marL="0" indent="0">
              <a:buFont typeface="Arial" panose="020B0604020202020204" pitchFamily="34" charset="0"/>
              <a:buNone/>
            </a:pPr>
            <a:endParaRPr lang="en-GB" sz="4000" b="1" dirty="0">
              <a:solidFill>
                <a:srgbClr val="095184"/>
              </a:solidFill>
            </a:endParaRPr>
          </a:p>
        </p:txBody>
      </p:sp>
      <p:cxnSp>
        <p:nvCxnSpPr>
          <p:cNvPr id="13" name="Straight Connector 12">
            <a:extLst>
              <a:ext uri="{FF2B5EF4-FFF2-40B4-BE49-F238E27FC236}">
                <a16:creationId xmlns:a16="http://schemas.microsoft.com/office/drawing/2014/main" id="{53EE83CB-2C2A-4F81-B424-40BE3F64C132}"/>
              </a:ext>
            </a:extLst>
          </p:cNvPr>
          <p:cNvCxnSpPr/>
          <p:nvPr/>
        </p:nvCxnSpPr>
        <p:spPr>
          <a:xfrm>
            <a:off x="4448709" y="345610"/>
            <a:ext cx="0" cy="5806041"/>
          </a:xfrm>
          <a:prstGeom prst="line">
            <a:avLst/>
          </a:prstGeom>
          <a:ln w="19050">
            <a:solidFill>
              <a:srgbClr val="095184"/>
            </a:solidFill>
          </a:ln>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D4E44B90-324B-448A-8692-8624403BBB49}"/>
              </a:ext>
            </a:extLst>
          </p:cNvPr>
          <p:cNvSpPr txBox="1">
            <a:spLocks/>
          </p:cNvSpPr>
          <p:nvPr/>
        </p:nvSpPr>
        <p:spPr>
          <a:xfrm>
            <a:off x="442431" y="1945367"/>
            <a:ext cx="4006278" cy="89879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4000" b="1" dirty="0">
                <a:solidFill>
                  <a:srgbClr val="095184"/>
                </a:solidFill>
              </a:rPr>
              <a:t>sustainability</a:t>
            </a:r>
            <a:endParaRPr lang="lv-LV" sz="3600" b="1" dirty="0">
              <a:solidFill>
                <a:srgbClr val="095184"/>
              </a:solidFill>
            </a:endParaRPr>
          </a:p>
        </p:txBody>
      </p:sp>
      <p:sp>
        <p:nvSpPr>
          <p:cNvPr id="15" name="TextBox 14">
            <a:extLst>
              <a:ext uri="{FF2B5EF4-FFF2-40B4-BE49-F238E27FC236}">
                <a16:creationId xmlns:a16="http://schemas.microsoft.com/office/drawing/2014/main" id="{84A8F56B-B810-4304-8DB6-02828CAA806D}"/>
              </a:ext>
            </a:extLst>
          </p:cNvPr>
          <p:cNvSpPr txBox="1"/>
          <p:nvPr/>
        </p:nvSpPr>
        <p:spPr>
          <a:xfrm>
            <a:off x="5239823" y="2237906"/>
            <a:ext cx="5449511" cy="2062103"/>
          </a:xfrm>
          <a:prstGeom prst="rect">
            <a:avLst/>
          </a:prstGeom>
          <a:noFill/>
        </p:spPr>
        <p:txBody>
          <a:bodyPr wrap="square" rtlCol="0">
            <a:spAutoFit/>
          </a:bodyPr>
          <a:lstStyle/>
          <a:p>
            <a:r>
              <a:rPr lang="lv-LV" sz="3200" b="1" i="1" dirty="0"/>
              <a:t>these criteria are not unequivocal on their own, need further explanation and interpretation</a:t>
            </a:r>
            <a:endParaRPr lang="en-GB" sz="3200" b="1" i="1" dirty="0"/>
          </a:p>
        </p:txBody>
      </p:sp>
    </p:spTree>
    <p:extLst>
      <p:ext uri="{BB962C8B-B14F-4D97-AF65-F5344CB8AC3E}">
        <p14:creationId xmlns:p14="http://schemas.microsoft.com/office/powerpoint/2010/main" val="251201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4D992-A20F-405B-AD1A-3023ABD67D64}"/>
              </a:ext>
            </a:extLst>
          </p:cNvPr>
          <p:cNvSpPr>
            <a:spLocks noGrp="1"/>
          </p:cNvSpPr>
          <p:nvPr>
            <p:ph type="title"/>
          </p:nvPr>
        </p:nvSpPr>
        <p:spPr/>
        <p:txBody>
          <a:bodyPr/>
          <a:lstStyle/>
          <a:p>
            <a:r>
              <a:rPr lang="lv-LV" dirty="0"/>
              <a:t>Criterion of adequacy</a:t>
            </a:r>
            <a:endParaRPr lang="en-GB" dirty="0"/>
          </a:p>
        </p:txBody>
      </p:sp>
      <p:sp>
        <p:nvSpPr>
          <p:cNvPr id="3" name="Content Placeholder 2">
            <a:extLst>
              <a:ext uri="{FF2B5EF4-FFF2-40B4-BE49-F238E27FC236}">
                <a16:creationId xmlns:a16="http://schemas.microsoft.com/office/drawing/2014/main" id="{86963DAA-7F0A-49E7-A67B-70BDD3BC7746}"/>
              </a:ext>
            </a:extLst>
          </p:cNvPr>
          <p:cNvSpPr>
            <a:spLocks noGrp="1"/>
          </p:cNvSpPr>
          <p:nvPr>
            <p:ph idx="1"/>
          </p:nvPr>
        </p:nvSpPr>
        <p:spPr/>
        <p:txBody>
          <a:bodyPr>
            <a:normAutofit/>
          </a:bodyPr>
          <a:lstStyle/>
          <a:p>
            <a:pPr marL="0" indent="0">
              <a:buNone/>
            </a:pPr>
            <a:r>
              <a:rPr lang="en-GB" sz="2400" b="1" dirty="0"/>
              <a:t>UN Committee on Economic, Social and Cultural Rights (CESCR), General Comment No. 12: </a:t>
            </a:r>
            <a:endParaRPr lang="lv-LV" sz="2400" b="1" dirty="0"/>
          </a:p>
          <a:p>
            <a:pPr marL="0" indent="0">
              <a:buNone/>
            </a:pPr>
            <a:r>
              <a:rPr lang="en-GB" sz="2000" i="1" dirty="0"/>
              <a:t>The right to adequate food </a:t>
            </a:r>
            <a:r>
              <a:rPr lang="en-GB" sz="2000" b="1" i="1" dirty="0">
                <a:solidFill>
                  <a:srgbClr val="095184"/>
                </a:solidFill>
              </a:rPr>
              <a:t>shall therefore not be interpreted in a narrow or restrictive sense </a:t>
            </a:r>
            <a:r>
              <a:rPr lang="en-GB" sz="2000" i="1" dirty="0"/>
              <a:t>which equates it with a minimum package of calories, proteins and other specific nutrients. The right to adequate food will have to be realized progressively.</a:t>
            </a:r>
            <a:endParaRPr lang="lv-LV" sz="2000" i="1" dirty="0"/>
          </a:p>
          <a:p>
            <a:pPr marL="0" indent="0">
              <a:buNone/>
            </a:pPr>
            <a:r>
              <a:rPr lang="lv-LV" sz="2000" i="1" dirty="0"/>
              <a:t>[...]</a:t>
            </a:r>
          </a:p>
          <a:p>
            <a:pPr marL="0" indent="0">
              <a:buNone/>
            </a:pPr>
            <a:r>
              <a:rPr lang="en-GB" sz="2000" i="1" dirty="0"/>
              <a:t>The precise meaning of “adequacy” is </a:t>
            </a:r>
            <a:r>
              <a:rPr lang="en-GB" sz="2000" b="1" i="1" dirty="0">
                <a:solidFill>
                  <a:srgbClr val="095184"/>
                </a:solidFill>
              </a:rPr>
              <a:t>to a large extent determined by prevailing social, economic, cultural, climatic, ecological and other conditions</a:t>
            </a:r>
            <a:r>
              <a:rPr lang="en-GB" sz="2000" i="1" dirty="0"/>
              <a:t>, while “sustainability” incorporates the notion of long-term availability and accessibility.</a:t>
            </a:r>
            <a:endParaRPr lang="lv-LV" sz="2000" i="1" dirty="0"/>
          </a:p>
          <a:p>
            <a:pPr marL="0" indent="0">
              <a:buNone/>
            </a:pPr>
            <a:endParaRPr lang="lv-LV" sz="2000" i="1" dirty="0"/>
          </a:p>
          <a:p>
            <a:pPr marL="0" indent="0">
              <a:buNone/>
            </a:pPr>
            <a:endParaRPr lang="en-GB" sz="2000" i="1" dirty="0"/>
          </a:p>
        </p:txBody>
      </p:sp>
    </p:spTree>
    <p:extLst>
      <p:ext uri="{BB962C8B-B14F-4D97-AF65-F5344CB8AC3E}">
        <p14:creationId xmlns:p14="http://schemas.microsoft.com/office/powerpoint/2010/main" val="3834093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05C8E-3464-48DA-BE81-E905F46C2508}"/>
              </a:ext>
            </a:extLst>
          </p:cNvPr>
          <p:cNvSpPr>
            <a:spLocks noGrp="1"/>
          </p:cNvSpPr>
          <p:nvPr>
            <p:ph type="title"/>
          </p:nvPr>
        </p:nvSpPr>
        <p:spPr/>
        <p:txBody>
          <a:bodyPr/>
          <a:lstStyle/>
          <a:p>
            <a:r>
              <a:rPr lang="lv-LV" dirty="0"/>
              <a:t>Criterion of sustainability</a:t>
            </a:r>
            <a:endParaRPr lang="en-GB" dirty="0"/>
          </a:p>
        </p:txBody>
      </p:sp>
      <p:sp>
        <p:nvSpPr>
          <p:cNvPr id="3" name="Content Placeholder 2">
            <a:extLst>
              <a:ext uri="{FF2B5EF4-FFF2-40B4-BE49-F238E27FC236}">
                <a16:creationId xmlns:a16="http://schemas.microsoft.com/office/drawing/2014/main" id="{41843F3A-ED49-490C-99F5-4181068CBE13}"/>
              </a:ext>
            </a:extLst>
          </p:cNvPr>
          <p:cNvSpPr>
            <a:spLocks noGrp="1"/>
          </p:cNvSpPr>
          <p:nvPr>
            <p:ph idx="1"/>
          </p:nvPr>
        </p:nvSpPr>
        <p:spPr/>
        <p:txBody>
          <a:bodyPr>
            <a:normAutofit/>
          </a:bodyPr>
          <a:lstStyle/>
          <a:p>
            <a:pPr marL="0" indent="0">
              <a:buNone/>
            </a:pPr>
            <a:r>
              <a:rPr lang="en-GB" sz="2400" b="1" dirty="0"/>
              <a:t>UN Committee on Economic, Social and Cultural Rights (CESCR), General Comment No. 12: </a:t>
            </a:r>
            <a:endParaRPr lang="lv-LV" sz="2400" b="1" dirty="0"/>
          </a:p>
          <a:p>
            <a:pPr marL="0" indent="0">
              <a:buNone/>
            </a:pPr>
            <a:r>
              <a:rPr lang="en-GB" sz="2400" b="1" i="1" dirty="0">
                <a:solidFill>
                  <a:srgbClr val="095184"/>
                </a:solidFill>
              </a:rPr>
              <a:t>The notion of sustainability is intrinsically linked to the notion of adequate food or food security</a:t>
            </a:r>
            <a:r>
              <a:rPr lang="en-GB" sz="2400" i="1" dirty="0"/>
              <a:t>, implying food being accessible for both present and future generations. The precise meaning of “adequacy” is to a large extent determined by prevailing social, economic, cultural, climatic, ecological and other conditions, while </a:t>
            </a:r>
            <a:r>
              <a:rPr lang="en-GB" sz="2400" b="1" i="1" dirty="0">
                <a:solidFill>
                  <a:srgbClr val="095184"/>
                </a:solidFill>
              </a:rPr>
              <a:t>“sustainability” incorporates the notion of long-term availability and accessibility</a:t>
            </a:r>
            <a:r>
              <a:rPr lang="en-GB" sz="2400" i="1" dirty="0"/>
              <a:t>.</a:t>
            </a:r>
          </a:p>
        </p:txBody>
      </p:sp>
    </p:spTree>
    <p:extLst>
      <p:ext uri="{BB962C8B-B14F-4D97-AF65-F5344CB8AC3E}">
        <p14:creationId xmlns:p14="http://schemas.microsoft.com/office/powerpoint/2010/main" val="323319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D622EE9-227F-4D8A-9B4E-99FEAEF6C508}"/>
              </a:ext>
            </a:extLst>
          </p:cNvPr>
          <p:cNvSpPr>
            <a:spLocks noGrp="1"/>
          </p:cNvSpPr>
          <p:nvPr>
            <p:ph type="title"/>
          </p:nvPr>
        </p:nvSpPr>
        <p:spPr/>
        <p:txBody>
          <a:bodyPr/>
          <a:lstStyle/>
          <a:p>
            <a:r>
              <a:rPr lang="lv-LV" dirty="0"/>
              <a:t>Land rights</a:t>
            </a:r>
            <a:endParaRPr lang="en-GB" dirty="0"/>
          </a:p>
        </p:txBody>
      </p:sp>
      <p:sp>
        <p:nvSpPr>
          <p:cNvPr id="10" name="Content Placeholder 9">
            <a:extLst>
              <a:ext uri="{FF2B5EF4-FFF2-40B4-BE49-F238E27FC236}">
                <a16:creationId xmlns:a16="http://schemas.microsoft.com/office/drawing/2014/main" id="{BC93D89E-1EA2-4524-BC17-3A1548EAAB98}"/>
              </a:ext>
            </a:extLst>
          </p:cNvPr>
          <p:cNvSpPr>
            <a:spLocks noGrp="1"/>
          </p:cNvSpPr>
          <p:nvPr>
            <p:ph idx="1"/>
          </p:nvPr>
        </p:nvSpPr>
        <p:spPr>
          <a:xfrm>
            <a:off x="514350" y="1690688"/>
            <a:ext cx="10889965" cy="4667250"/>
          </a:xfrm>
        </p:spPr>
        <p:txBody>
          <a:bodyPr>
            <a:normAutofit lnSpcReduction="10000"/>
          </a:bodyPr>
          <a:lstStyle/>
          <a:p>
            <a:pPr marL="0" indent="0" algn="just">
              <a:buNone/>
            </a:pPr>
            <a:r>
              <a:rPr lang="lv-LV" sz="2400" dirty="0"/>
              <a:t>Broadly speaking, </a:t>
            </a:r>
            <a:r>
              <a:rPr lang="en-GB" sz="2400" dirty="0"/>
              <a:t>rights of individuals or groups of </a:t>
            </a:r>
            <a:r>
              <a:rPr lang="lv-LV" sz="2400" dirty="0"/>
              <a:t>individuals </a:t>
            </a:r>
            <a:r>
              <a:rPr lang="en-GB" sz="2400" dirty="0"/>
              <a:t>to use, control, and transfer </a:t>
            </a:r>
            <a:r>
              <a:rPr lang="lv-LV" sz="2400" dirty="0"/>
              <a:t>a piece of territory / land.</a:t>
            </a:r>
          </a:p>
          <a:p>
            <a:pPr marL="0" indent="0" algn="just">
              <a:buNone/>
            </a:pPr>
            <a:endParaRPr lang="lv-LV" sz="2400" dirty="0"/>
          </a:p>
          <a:p>
            <a:pPr marL="0" indent="0" algn="just">
              <a:buNone/>
            </a:pPr>
            <a:r>
              <a:rPr lang="lv-LV" sz="2400" b="1" dirty="0">
                <a:solidFill>
                  <a:srgbClr val="095184"/>
                </a:solidFill>
              </a:rPr>
              <a:t>Include (but are not limited to) the </a:t>
            </a:r>
            <a:r>
              <a:rPr lang="en-GB" sz="2400" b="1" dirty="0">
                <a:solidFill>
                  <a:srgbClr val="095184"/>
                </a:solidFill>
              </a:rPr>
              <a:t>rights to: </a:t>
            </a:r>
            <a:endParaRPr lang="lv-LV" sz="2400" b="1" dirty="0">
              <a:solidFill>
                <a:srgbClr val="095184"/>
              </a:solidFill>
            </a:endParaRPr>
          </a:p>
          <a:p>
            <a:pPr algn="just"/>
            <a:r>
              <a:rPr lang="en-GB" sz="2400" dirty="0"/>
              <a:t>occupy, enjoy and use land and resources; </a:t>
            </a:r>
            <a:endParaRPr lang="lv-LV" sz="2400" dirty="0"/>
          </a:p>
          <a:p>
            <a:pPr algn="just"/>
            <a:r>
              <a:rPr lang="en-GB" sz="2400" dirty="0"/>
              <a:t>restrict or exclude others from land; </a:t>
            </a:r>
            <a:endParaRPr lang="lv-LV" sz="2400" dirty="0"/>
          </a:p>
          <a:p>
            <a:pPr algn="just"/>
            <a:r>
              <a:rPr lang="en-GB" sz="2400" dirty="0"/>
              <a:t>transfer, sell, purchase, </a:t>
            </a:r>
            <a:r>
              <a:rPr lang="lv-LV" sz="2400" dirty="0"/>
              <a:t>rent, </a:t>
            </a:r>
            <a:r>
              <a:rPr lang="en-GB" sz="2400" dirty="0"/>
              <a:t>grant or loan; </a:t>
            </a:r>
            <a:endParaRPr lang="lv-LV" sz="2400" dirty="0"/>
          </a:p>
          <a:p>
            <a:pPr algn="just"/>
            <a:r>
              <a:rPr lang="en-GB" sz="2400" dirty="0"/>
              <a:t>inherit and bequeath; develop or improve; </a:t>
            </a:r>
            <a:endParaRPr lang="lv-LV" sz="2400" dirty="0"/>
          </a:p>
          <a:p>
            <a:pPr algn="just"/>
            <a:r>
              <a:rPr lang="en-GB" sz="2400" dirty="0"/>
              <a:t>benefit from rental income</a:t>
            </a:r>
            <a:r>
              <a:rPr lang="lv-LV" sz="2400" dirty="0"/>
              <a:t>, etc. </a:t>
            </a:r>
          </a:p>
          <a:p>
            <a:pPr marL="0" indent="0" algn="just">
              <a:buNone/>
            </a:pPr>
            <a:endParaRPr lang="lv-LV" sz="2400" dirty="0"/>
          </a:p>
          <a:p>
            <a:pPr marL="0" indent="0" algn="just">
              <a:buNone/>
            </a:pPr>
            <a:endParaRPr lang="en-GB" sz="2400" dirty="0"/>
          </a:p>
        </p:txBody>
      </p:sp>
    </p:spTree>
    <p:extLst>
      <p:ext uri="{BB962C8B-B14F-4D97-AF65-F5344CB8AC3E}">
        <p14:creationId xmlns:p14="http://schemas.microsoft.com/office/powerpoint/2010/main" val="2187400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5CEC4-8083-448F-9584-F1E3D7547581}"/>
              </a:ext>
            </a:extLst>
          </p:cNvPr>
          <p:cNvSpPr>
            <a:spLocks noGrp="1"/>
          </p:cNvSpPr>
          <p:nvPr>
            <p:ph type="title"/>
          </p:nvPr>
        </p:nvSpPr>
        <p:spPr/>
        <p:txBody>
          <a:bodyPr>
            <a:normAutofit/>
          </a:bodyPr>
          <a:lstStyle/>
          <a:p>
            <a:r>
              <a:rPr lang="lv-LV" sz="3600" dirty="0"/>
              <a:t>Criterion of availability</a:t>
            </a:r>
            <a:endParaRPr lang="en-GB" sz="3600" dirty="0"/>
          </a:p>
        </p:txBody>
      </p:sp>
      <p:sp>
        <p:nvSpPr>
          <p:cNvPr id="3" name="Content Placeholder 2">
            <a:extLst>
              <a:ext uri="{FF2B5EF4-FFF2-40B4-BE49-F238E27FC236}">
                <a16:creationId xmlns:a16="http://schemas.microsoft.com/office/drawing/2014/main" id="{153B0A4E-1CE2-4B26-8E20-B67E3BC6FE2F}"/>
              </a:ext>
            </a:extLst>
          </p:cNvPr>
          <p:cNvSpPr>
            <a:spLocks noGrp="1"/>
          </p:cNvSpPr>
          <p:nvPr>
            <p:ph idx="1"/>
          </p:nvPr>
        </p:nvSpPr>
        <p:spPr/>
        <p:txBody>
          <a:bodyPr>
            <a:normAutofit/>
          </a:bodyPr>
          <a:lstStyle/>
          <a:p>
            <a:pPr marL="0" indent="0">
              <a:buNone/>
            </a:pPr>
            <a:r>
              <a:rPr lang="en-GB" sz="2400" b="1" dirty="0"/>
              <a:t>UN Committee on Economic, Social and Cultural Rights (CESCR), General Comment No. 12: </a:t>
            </a:r>
            <a:endParaRPr lang="lv-LV" sz="2400" b="1" dirty="0"/>
          </a:p>
          <a:p>
            <a:pPr marL="0" indent="0">
              <a:buNone/>
            </a:pPr>
            <a:r>
              <a:rPr lang="en-GB" sz="2400" i="1" dirty="0"/>
              <a:t>Availability refers </a:t>
            </a:r>
            <a:r>
              <a:rPr lang="en-GB" sz="2400" b="1" i="1" dirty="0">
                <a:solidFill>
                  <a:srgbClr val="095184"/>
                </a:solidFill>
              </a:rPr>
              <a:t>to the possibilities either for feeding oneself</a:t>
            </a:r>
            <a:r>
              <a:rPr lang="en-GB" sz="2400" i="1" dirty="0"/>
              <a:t> directly from productive land or other natural resources, or for well-functioning distribution, processing and market systems that can move food from the site of production to where it is needed in accordance with demand.</a:t>
            </a:r>
          </a:p>
        </p:txBody>
      </p:sp>
    </p:spTree>
    <p:extLst>
      <p:ext uri="{BB962C8B-B14F-4D97-AF65-F5344CB8AC3E}">
        <p14:creationId xmlns:p14="http://schemas.microsoft.com/office/powerpoint/2010/main" val="4150732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5CEC4-8083-448F-9584-F1E3D7547581}"/>
              </a:ext>
            </a:extLst>
          </p:cNvPr>
          <p:cNvSpPr>
            <a:spLocks noGrp="1"/>
          </p:cNvSpPr>
          <p:nvPr>
            <p:ph type="title"/>
          </p:nvPr>
        </p:nvSpPr>
        <p:spPr/>
        <p:txBody>
          <a:bodyPr>
            <a:normAutofit/>
          </a:bodyPr>
          <a:lstStyle/>
          <a:p>
            <a:r>
              <a:rPr lang="lv-LV" sz="3600" dirty="0"/>
              <a:t>Criterion of accesibility</a:t>
            </a:r>
            <a:endParaRPr lang="en-GB" sz="3600" dirty="0"/>
          </a:p>
        </p:txBody>
      </p:sp>
      <p:sp>
        <p:nvSpPr>
          <p:cNvPr id="3" name="Content Placeholder 2">
            <a:extLst>
              <a:ext uri="{FF2B5EF4-FFF2-40B4-BE49-F238E27FC236}">
                <a16:creationId xmlns:a16="http://schemas.microsoft.com/office/drawing/2014/main" id="{153B0A4E-1CE2-4B26-8E20-B67E3BC6FE2F}"/>
              </a:ext>
            </a:extLst>
          </p:cNvPr>
          <p:cNvSpPr>
            <a:spLocks noGrp="1"/>
          </p:cNvSpPr>
          <p:nvPr>
            <p:ph idx="1"/>
          </p:nvPr>
        </p:nvSpPr>
        <p:spPr>
          <a:xfrm>
            <a:off x="514350" y="1825625"/>
            <a:ext cx="10489272" cy="989494"/>
          </a:xfrm>
        </p:spPr>
        <p:txBody>
          <a:bodyPr>
            <a:normAutofit/>
          </a:bodyPr>
          <a:lstStyle/>
          <a:p>
            <a:pPr marL="0" indent="0">
              <a:buNone/>
            </a:pPr>
            <a:r>
              <a:rPr lang="en-GB" sz="2400" b="1" dirty="0"/>
              <a:t>UN Committee on Economic, Social and Cultural Rights (CESCR), General Comment No. 12: </a:t>
            </a:r>
            <a:endParaRPr lang="lv-LV" sz="2400" b="1" dirty="0"/>
          </a:p>
        </p:txBody>
      </p:sp>
      <p:sp>
        <p:nvSpPr>
          <p:cNvPr id="4" name="Content Placeholder 2">
            <a:extLst>
              <a:ext uri="{FF2B5EF4-FFF2-40B4-BE49-F238E27FC236}">
                <a16:creationId xmlns:a16="http://schemas.microsoft.com/office/drawing/2014/main" id="{639AA427-AD1A-4D68-AD3E-EB205085C31A}"/>
              </a:ext>
            </a:extLst>
          </p:cNvPr>
          <p:cNvSpPr txBox="1">
            <a:spLocks/>
          </p:cNvSpPr>
          <p:nvPr/>
        </p:nvSpPr>
        <p:spPr>
          <a:xfrm>
            <a:off x="514350" y="2950056"/>
            <a:ext cx="9903645" cy="478944"/>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t>Accessibility encompasses both economic and physical accessibility</a:t>
            </a:r>
          </a:p>
        </p:txBody>
      </p:sp>
      <p:sp>
        <p:nvSpPr>
          <p:cNvPr id="6" name="Content Placeholder 2">
            <a:extLst>
              <a:ext uri="{FF2B5EF4-FFF2-40B4-BE49-F238E27FC236}">
                <a16:creationId xmlns:a16="http://schemas.microsoft.com/office/drawing/2014/main" id="{94507549-0E86-4942-8D99-2959EB046F3A}"/>
              </a:ext>
            </a:extLst>
          </p:cNvPr>
          <p:cNvSpPr txBox="1">
            <a:spLocks/>
          </p:cNvSpPr>
          <p:nvPr/>
        </p:nvSpPr>
        <p:spPr>
          <a:xfrm>
            <a:off x="6096000" y="3714856"/>
            <a:ext cx="5229547" cy="2511280"/>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t>Physical accessibility implies that </a:t>
            </a:r>
            <a:r>
              <a:rPr lang="en-GB" sz="2000" b="1" dirty="0">
                <a:solidFill>
                  <a:srgbClr val="095184"/>
                </a:solidFill>
              </a:rPr>
              <a:t>adequate food must be accessible to everyone, including physically vulnerable individuals</a:t>
            </a:r>
            <a:r>
              <a:rPr lang="lv-LV" sz="2000" dirty="0"/>
              <a:t> (e.g., </a:t>
            </a:r>
            <a:r>
              <a:rPr lang="en-GB" sz="2000" dirty="0"/>
              <a:t>infants and</a:t>
            </a:r>
            <a:r>
              <a:rPr lang="lv-LV" sz="2000" dirty="0"/>
              <a:t> </a:t>
            </a:r>
            <a:r>
              <a:rPr lang="en-GB" sz="2000" dirty="0"/>
              <a:t>young children, elderly people, the physically disabled, </a:t>
            </a:r>
            <a:r>
              <a:rPr lang="lv-LV" sz="2000" dirty="0"/>
              <a:t>etc.)</a:t>
            </a:r>
            <a:endParaRPr lang="lv-LV" sz="2400" dirty="0"/>
          </a:p>
          <a:p>
            <a:pPr marL="0" indent="0">
              <a:buFont typeface="Arial" panose="020B0604020202020204" pitchFamily="34" charset="0"/>
              <a:buNone/>
            </a:pPr>
            <a:endParaRPr lang="en-GB" sz="2400" dirty="0"/>
          </a:p>
        </p:txBody>
      </p:sp>
      <p:sp>
        <p:nvSpPr>
          <p:cNvPr id="7" name="Content Placeholder 2">
            <a:extLst>
              <a:ext uri="{FF2B5EF4-FFF2-40B4-BE49-F238E27FC236}">
                <a16:creationId xmlns:a16="http://schemas.microsoft.com/office/drawing/2014/main" id="{9CEA7192-DC15-4B36-BD7E-9D950DB03F9F}"/>
              </a:ext>
            </a:extLst>
          </p:cNvPr>
          <p:cNvSpPr txBox="1">
            <a:spLocks/>
          </p:cNvSpPr>
          <p:nvPr/>
        </p:nvSpPr>
        <p:spPr>
          <a:xfrm>
            <a:off x="514350" y="3714856"/>
            <a:ext cx="4910405" cy="435133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t>Economic accessibility implies that personal or </a:t>
            </a:r>
            <a:r>
              <a:rPr lang="en-GB" sz="2000" b="1" dirty="0">
                <a:solidFill>
                  <a:srgbClr val="095184"/>
                </a:solidFill>
              </a:rPr>
              <a:t>household financial costs associated with the acquisition of food</a:t>
            </a:r>
            <a:r>
              <a:rPr lang="en-GB" sz="2000" dirty="0"/>
              <a:t> for an adequate diet should be at a level such that the attainment and satisfaction of other basic needs are not threatened or compromised. </a:t>
            </a:r>
            <a:endParaRPr lang="lv-LV" sz="2000" dirty="0"/>
          </a:p>
          <a:p>
            <a:pPr marL="0" indent="0">
              <a:buFont typeface="Arial" panose="020B0604020202020204" pitchFamily="34" charset="0"/>
              <a:buNone/>
            </a:pPr>
            <a:endParaRPr lang="en-GB" sz="2400" dirty="0"/>
          </a:p>
        </p:txBody>
      </p:sp>
      <p:cxnSp>
        <p:nvCxnSpPr>
          <p:cNvPr id="9" name="Straight Connector 8">
            <a:extLst>
              <a:ext uri="{FF2B5EF4-FFF2-40B4-BE49-F238E27FC236}">
                <a16:creationId xmlns:a16="http://schemas.microsoft.com/office/drawing/2014/main" id="{AAC9F7E7-A83E-4F52-8461-9334BFD0E48E}"/>
              </a:ext>
            </a:extLst>
          </p:cNvPr>
          <p:cNvCxnSpPr/>
          <p:nvPr/>
        </p:nvCxnSpPr>
        <p:spPr>
          <a:xfrm>
            <a:off x="596543" y="3429000"/>
            <a:ext cx="7889911" cy="0"/>
          </a:xfrm>
          <a:prstGeom prst="line">
            <a:avLst/>
          </a:prstGeom>
          <a:ln w="19050">
            <a:solidFill>
              <a:srgbClr val="095184"/>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8879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6F6F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2943-FBC7-42A5-8189-C4BC50E9F504}"/>
              </a:ext>
            </a:extLst>
          </p:cNvPr>
          <p:cNvSpPr>
            <a:spLocks noGrp="1"/>
          </p:cNvSpPr>
          <p:nvPr>
            <p:ph type="title"/>
          </p:nvPr>
        </p:nvSpPr>
        <p:spPr/>
        <p:txBody>
          <a:bodyPr/>
          <a:lstStyle/>
          <a:p>
            <a:r>
              <a:rPr lang="lv-LV" dirty="0"/>
              <a:t>Right to water and sanitation</a:t>
            </a:r>
            <a:endParaRPr lang="en-GB" dirty="0"/>
          </a:p>
        </p:txBody>
      </p:sp>
      <p:pic>
        <p:nvPicPr>
          <p:cNvPr id="1038" name="Picture 14" descr="Art Base, Water Drops, Clip Art, Logo Design, Pictures, - Transparent Water  Droplet Png Transparent PNG - 341x600 - Free Download on NicePNG">
            <a:extLst>
              <a:ext uri="{FF2B5EF4-FFF2-40B4-BE49-F238E27FC236}">
                <a16:creationId xmlns:a16="http://schemas.microsoft.com/office/drawing/2014/main" id="{762DF83F-58A9-49D0-94F9-404BA52945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589"/>
          <a:stretch/>
        </p:blipFill>
        <p:spPr bwMode="auto">
          <a:xfrm>
            <a:off x="0" y="1903141"/>
            <a:ext cx="3817976" cy="332397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9C8F8499-52D4-4B10-8BBB-07D7F5AC8009}"/>
              </a:ext>
            </a:extLst>
          </p:cNvPr>
          <p:cNvSpPr>
            <a:spLocks noGrp="1"/>
          </p:cNvSpPr>
          <p:nvPr>
            <p:ph idx="1"/>
          </p:nvPr>
        </p:nvSpPr>
        <p:spPr>
          <a:xfrm>
            <a:off x="3161016" y="2141537"/>
            <a:ext cx="8115942" cy="1423593"/>
          </a:xfrm>
        </p:spPr>
        <p:txBody>
          <a:bodyPr>
            <a:normAutofit/>
          </a:bodyPr>
          <a:lstStyle/>
          <a:p>
            <a:pPr marL="0" indent="0">
              <a:buNone/>
            </a:pPr>
            <a:r>
              <a:rPr lang="en-GB" sz="2400" dirty="0"/>
              <a:t>The </a:t>
            </a:r>
            <a:r>
              <a:rPr lang="en-GB" sz="2400" b="1" dirty="0">
                <a:solidFill>
                  <a:srgbClr val="095184"/>
                </a:solidFill>
              </a:rPr>
              <a:t>right to water </a:t>
            </a:r>
            <a:r>
              <a:rPr lang="en-GB" sz="2400" dirty="0"/>
              <a:t>entitles everyone to have access to sufficient, safe, acceptable, physically accessible and affordable water for personal and domestic use.</a:t>
            </a:r>
            <a:endParaRPr lang="lv-LV" sz="2400" dirty="0"/>
          </a:p>
          <a:p>
            <a:pPr marL="0" indent="0">
              <a:buNone/>
            </a:pPr>
            <a:endParaRPr lang="lv-LV" sz="2400" dirty="0"/>
          </a:p>
          <a:p>
            <a:pPr marL="0" indent="0">
              <a:buNone/>
            </a:pPr>
            <a:endParaRPr lang="en-GB" sz="2400" dirty="0"/>
          </a:p>
        </p:txBody>
      </p:sp>
      <p:cxnSp>
        <p:nvCxnSpPr>
          <p:cNvPr id="5" name="Straight Connector 4">
            <a:extLst>
              <a:ext uri="{FF2B5EF4-FFF2-40B4-BE49-F238E27FC236}">
                <a16:creationId xmlns:a16="http://schemas.microsoft.com/office/drawing/2014/main" id="{C6EE70AC-14FD-4A13-BB4A-952D605560EB}"/>
              </a:ext>
            </a:extLst>
          </p:cNvPr>
          <p:cNvCxnSpPr/>
          <p:nvPr/>
        </p:nvCxnSpPr>
        <p:spPr>
          <a:xfrm flipV="1">
            <a:off x="2003461" y="2321960"/>
            <a:ext cx="0" cy="1024845"/>
          </a:xfrm>
          <a:prstGeom prst="line">
            <a:avLst/>
          </a:prstGeom>
          <a:ln w="19050">
            <a:solidFill>
              <a:srgbClr val="095184"/>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F6B5A08-505B-4931-BBB6-48EA3B302741}"/>
              </a:ext>
            </a:extLst>
          </p:cNvPr>
          <p:cNvCxnSpPr>
            <a:cxnSpLocks/>
          </p:cNvCxnSpPr>
          <p:nvPr/>
        </p:nvCxnSpPr>
        <p:spPr>
          <a:xfrm rot="5400000" flipV="1">
            <a:off x="2515884" y="1818528"/>
            <a:ext cx="0" cy="1024845"/>
          </a:xfrm>
          <a:prstGeom prst="line">
            <a:avLst/>
          </a:prstGeom>
          <a:ln w="19050">
            <a:solidFill>
              <a:srgbClr val="09518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89DB430-3778-4E65-94EA-01087BE463C1}"/>
              </a:ext>
            </a:extLst>
          </p:cNvPr>
          <p:cNvCxnSpPr>
            <a:cxnSpLocks/>
          </p:cNvCxnSpPr>
          <p:nvPr/>
        </p:nvCxnSpPr>
        <p:spPr>
          <a:xfrm rot="5400000" flipV="1">
            <a:off x="2515884" y="3690652"/>
            <a:ext cx="0" cy="1024845"/>
          </a:xfrm>
          <a:prstGeom prst="line">
            <a:avLst/>
          </a:prstGeom>
          <a:ln w="19050">
            <a:solidFill>
              <a:srgbClr val="095184"/>
            </a:solidFill>
          </a:ln>
        </p:spPr>
        <p:style>
          <a:lnRef idx="1">
            <a:schemeClr val="accent1"/>
          </a:lnRef>
          <a:fillRef idx="0">
            <a:schemeClr val="accent1"/>
          </a:fillRef>
          <a:effectRef idx="0">
            <a:schemeClr val="accent1"/>
          </a:effectRef>
          <a:fontRef idx="minor">
            <a:schemeClr val="tx1"/>
          </a:fontRef>
        </p:style>
      </p:cxnSp>
      <p:sp>
        <p:nvSpPr>
          <p:cNvPr id="15" name="Content Placeholder 2">
            <a:extLst>
              <a:ext uri="{FF2B5EF4-FFF2-40B4-BE49-F238E27FC236}">
                <a16:creationId xmlns:a16="http://schemas.microsoft.com/office/drawing/2014/main" id="{A093B9D5-2426-44F1-8D78-6BC812CA2CC8}"/>
              </a:ext>
            </a:extLst>
          </p:cNvPr>
          <p:cNvSpPr txBox="1">
            <a:spLocks/>
          </p:cNvSpPr>
          <p:nvPr/>
        </p:nvSpPr>
        <p:spPr>
          <a:xfrm>
            <a:off x="3161016" y="4072742"/>
            <a:ext cx="8115942" cy="206092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t>The </a:t>
            </a:r>
            <a:r>
              <a:rPr lang="en-GB" sz="2400" b="1" dirty="0">
                <a:solidFill>
                  <a:srgbClr val="095184"/>
                </a:solidFill>
              </a:rPr>
              <a:t>right to sanitation </a:t>
            </a:r>
            <a:r>
              <a:rPr lang="en-GB" sz="2400" dirty="0"/>
              <a:t>entitles everyone to have physical and affordable access to sanitation, in all spheres of life, that is safe, hygienic, secure, and socially and culturally acceptable and that provides privacy and ensures dignity.</a:t>
            </a:r>
            <a:endParaRPr lang="lv-LV" sz="2400" dirty="0"/>
          </a:p>
          <a:p>
            <a:pPr marL="0" indent="0">
              <a:buFont typeface="Arial" panose="020B0604020202020204" pitchFamily="34" charset="0"/>
              <a:buNone/>
            </a:pPr>
            <a:endParaRPr lang="lv-LV" sz="2400" dirty="0"/>
          </a:p>
          <a:p>
            <a:pPr marL="0" indent="0">
              <a:buFont typeface="Arial" panose="020B0604020202020204" pitchFamily="34" charset="0"/>
              <a:buNone/>
            </a:pPr>
            <a:endParaRPr lang="en-GB" sz="2400" dirty="0"/>
          </a:p>
        </p:txBody>
      </p:sp>
    </p:spTree>
    <p:extLst>
      <p:ext uri="{BB962C8B-B14F-4D97-AF65-F5344CB8AC3E}">
        <p14:creationId xmlns:p14="http://schemas.microsoft.com/office/powerpoint/2010/main" val="2254043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61419-3969-480E-B068-1CD72A2BFD0A}"/>
              </a:ext>
            </a:extLst>
          </p:cNvPr>
          <p:cNvSpPr>
            <a:spLocks noGrp="1"/>
          </p:cNvSpPr>
          <p:nvPr>
            <p:ph type="title"/>
          </p:nvPr>
        </p:nvSpPr>
        <p:spPr/>
        <p:txBody>
          <a:bodyPr>
            <a:normAutofit/>
          </a:bodyPr>
          <a:lstStyle/>
          <a:p>
            <a:r>
              <a:rPr lang="lv-LV" dirty="0"/>
              <a:t>UN GA </a:t>
            </a:r>
            <a:r>
              <a:rPr lang="en-GB" dirty="0"/>
              <a:t>Resolution </a:t>
            </a:r>
            <a:r>
              <a:rPr lang="lv-LV" dirty="0"/>
              <a:t>of </a:t>
            </a:r>
            <a:r>
              <a:rPr lang="en-GB" dirty="0"/>
              <a:t>28 July 2010 </a:t>
            </a:r>
          </a:p>
        </p:txBody>
      </p:sp>
      <p:sp>
        <p:nvSpPr>
          <p:cNvPr id="3" name="Content Placeholder 2">
            <a:extLst>
              <a:ext uri="{FF2B5EF4-FFF2-40B4-BE49-F238E27FC236}">
                <a16:creationId xmlns:a16="http://schemas.microsoft.com/office/drawing/2014/main" id="{07916AD0-B726-44D6-AF35-59C1EF321CDD}"/>
              </a:ext>
            </a:extLst>
          </p:cNvPr>
          <p:cNvSpPr>
            <a:spLocks noGrp="1"/>
          </p:cNvSpPr>
          <p:nvPr>
            <p:ph idx="1"/>
          </p:nvPr>
        </p:nvSpPr>
        <p:spPr>
          <a:xfrm>
            <a:off x="514350" y="1825625"/>
            <a:ext cx="10515600" cy="2335407"/>
          </a:xfrm>
        </p:spPr>
        <p:txBody>
          <a:bodyPr/>
          <a:lstStyle/>
          <a:p>
            <a:pPr marL="0" indent="0">
              <a:buNone/>
            </a:pPr>
            <a:r>
              <a:rPr lang="lv-LV" dirty="0"/>
              <a:t>The General Assembly [...]</a:t>
            </a:r>
          </a:p>
          <a:p>
            <a:pPr marL="0" indent="0">
              <a:buNone/>
            </a:pPr>
            <a:r>
              <a:rPr lang="en-GB" dirty="0"/>
              <a:t> 1. </a:t>
            </a:r>
            <a:r>
              <a:rPr lang="en-GB" b="1" dirty="0">
                <a:solidFill>
                  <a:srgbClr val="095184"/>
                </a:solidFill>
              </a:rPr>
              <a:t>Recognizes the right to safe and clean drinking water and sanitation as a</a:t>
            </a:r>
            <a:r>
              <a:rPr lang="lv-LV" b="1" dirty="0">
                <a:solidFill>
                  <a:srgbClr val="095184"/>
                </a:solidFill>
              </a:rPr>
              <a:t> </a:t>
            </a:r>
            <a:r>
              <a:rPr lang="en-GB" b="1" dirty="0">
                <a:solidFill>
                  <a:srgbClr val="095184"/>
                </a:solidFill>
              </a:rPr>
              <a:t>human right</a:t>
            </a:r>
            <a:r>
              <a:rPr lang="en-GB" dirty="0"/>
              <a:t> that is essential for the full enjoyment of life and all human rights</a:t>
            </a:r>
            <a:r>
              <a:rPr lang="lv-LV" dirty="0"/>
              <a:t>.</a:t>
            </a:r>
          </a:p>
          <a:p>
            <a:pPr marL="0" indent="0">
              <a:buNone/>
            </a:pPr>
            <a:endParaRPr lang="en-GB" dirty="0"/>
          </a:p>
        </p:txBody>
      </p:sp>
      <p:sp>
        <p:nvSpPr>
          <p:cNvPr id="7" name="TextBox 6">
            <a:extLst>
              <a:ext uri="{FF2B5EF4-FFF2-40B4-BE49-F238E27FC236}">
                <a16:creationId xmlns:a16="http://schemas.microsoft.com/office/drawing/2014/main" id="{2ECB8DF1-1A17-4572-A358-67BDC58F0D5F}"/>
              </a:ext>
            </a:extLst>
          </p:cNvPr>
          <p:cNvSpPr txBox="1"/>
          <p:nvPr/>
        </p:nvSpPr>
        <p:spPr>
          <a:xfrm>
            <a:off x="514350" y="4803612"/>
            <a:ext cx="10324886" cy="1200329"/>
          </a:xfrm>
          <a:prstGeom prst="rect">
            <a:avLst/>
          </a:prstGeom>
          <a:noFill/>
        </p:spPr>
        <p:txBody>
          <a:bodyPr wrap="square">
            <a:spAutoFit/>
          </a:bodyPr>
          <a:lstStyle/>
          <a:p>
            <a:r>
              <a:rPr lang="lv-LV" sz="2400" dirty="0"/>
              <a:t>For the first time, the </a:t>
            </a:r>
            <a:r>
              <a:rPr lang="en-GB" sz="2400" dirty="0"/>
              <a:t>right to safe drinking water </a:t>
            </a:r>
            <a:r>
              <a:rPr lang="en-GB" sz="2400" dirty="0" err="1"/>
              <a:t>recogni</a:t>
            </a:r>
            <a:r>
              <a:rPr lang="lv-LV" sz="2400" dirty="0"/>
              <a:t>s</a:t>
            </a:r>
            <a:r>
              <a:rPr lang="en-GB" sz="2400" dirty="0"/>
              <a:t>ed by the UN </a:t>
            </a:r>
            <a:r>
              <a:rPr lang="lv-LV" sz="2400" dirty="0"/>
              <a:t>GA </a:t>
            </a:r>
            <a:r>
              <a:rPr lang="en-GB" sz="2400" dirty="0"/>
              <a:t>and the Human Rights Council as</a:t>
            </a:r>
            <a:r>
              <a:rPr lang="lv-LV" sz="2400" dirty="0"/>
              <a:t> human right and</a:t>
            </a:r>
            <a:r>
              <a:rPr lang="en-GB" sz="2400" dirty="0"/>
              <a:t> part of binding international law</a:t>
            </a:r>
            <a:r>
              <a:rPr lang="lv-LV" sz="2400" dirty="0"/>
              <a:t>.</a:t>
            </a:r>
            <a:endParaRPr lang="en-GB" sz="2400" dirty="0"/>
          </a:p>
        </p:txBody>
      </p:sp>
      <p:cxnSp>
        <p:nvCxnSpPr>
          <p:cNvPr id="8" name="Straight Connector 7">
            <a:extLst>
              <a:ext uri="{FF2B5EF4-FFF2-40B4-BE49-F238E27FC236}">
                <a16:creationId xmlns:a16="http://schemas.microsoft.com/office/drawing/2014/main" id="{3AAF6F12-182E-4321-BCCA-A902C8A281C3}"/>
              </a:ext>
            </a:extLst>
          </p:cNvPr>
          <p:cNvCxnSpPr>
            <a:cxnSpLocks/>
          </p:cNvCxnSpPr>
          <p:nvPr/>
        </p:nvCxnSpPr>
        <p:spPr>
          <a:xfrm>
            <a:off x="606817" y="4415319"/>
            <a:ext cx="10314612" cy="0"/>
          </a:xfrm>
          <a:prstGeom prst="line">
            <a:avLst/>
          </a:prstGeom>
          <a:ln w="19050">
            <a:solidFill>
              <a:srgbClr val="095184"/>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8867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61419-3969-480E-B068-1CD72A2BFD0A}"/>
              </a:ext>
            </a:extLst>
          </p:cNvPr>
          <p:cNvSpPr>
            <a:spLocks noGrp="1"/>
          </p:cNvSpPr>
          <p:nvPr>
            <p:ph type="title"/>
          </p:nvPr>
        </p:nvSpPr>
        <p:spPr/>
        <p:txBody>
          <a:bodyPr>
            <a:normAutofit/>
          </a:bodyPr>
          <a:lstStyle/>
          <a:p>
            <a:r>
              <a:rPr lang="lv-LV" dirty="0"/>
              <a:t>UN GA </a:t>
            </a:r>
            <a:r>
              <a:rPr lang="en-GB" dirty="0"/>
              <a:t>Resolution </a:t>
            </a:r>
            <a:r>
              <a:rPr lang="lv-LV" dirty="0"/>
              <a:t>of </a:t>
            </a:r>
            <a:r>
              <a:rPr lang="en-GB" dirty="0"/>
              <a:t>17 December 2015 </a:t>
            </a:r>
          </a:p>
        </p:txBody>
      </p:sp>
      <p:sp>
        <p:nvSpPr>
          <p:cNvPr id="3" name="Content Placeholder 2">
            <a:extLst>
              <a:ext uri="{FF2B5EF4-FFF2-40B4-BE49-F238E27FC236}">
                <a16:creationId xmlns:a16="http://schemas.microsoft.com/office/drawing/2014/main" id="{07916AD0-B726-44D6-AF35-59C1EF321CDD}"/>
              </a:ext>
            </a:extLst>
          </p:cNvPr>
          <p:cNvSpPr>
            <a:spLocks noGrp="1"/>
          </p:cNvSpPr>
          <p:nvPr>
            <p:ph idx="1"/>
          </p:nvPr>
        </p:nvSpPr>
        <p:spPr>
          <a:xfrm>
            <a:off x="514350" y="1690688"/>
            <a:ext cx="10515600" cy="5032375"/>
          </a:xfrm>
        </p:spPr>
        <p:txBody>
          <a:bodyPr>
            <a:normAutofit/>
          </a:bodyPr>
          <a:lstStyle/>
          <a:p>
            <a:pPr marL="0" indent="0">
              <a:buNone/>
            </a:pPr>
            <a:r>
              <a:rPr lang="lv-LV" sz="2400" dirty="0"/>
              <a:t>The General Assembly [...]</a:t>
            </a:r>
          </a:p>
          <a:p>
            <a:pPr marL="0" indent="0">
              <a:buNone/>
            </a:pPr>
            <a:r>
              <a:rPr lang="lv-LV" sz="2400" dirty="0"/>
              <a:t>2.</a:t>
            </a:r>
            <a:r>
              <a:rPr lang="en-GB" sz="2400" dirty="0"/>
              <a:t> Recognizes that </a:t>
            </a:r>
            <a:r>
              <a:rPr lang="en-GB" sz="2400" b="1" dirty="0">
                <a:solidFill>
                  <a:srgbClr val="095184"/>
                </a:solidFill>
              </a:rPr>
              <a:t>the human right to safe drinking water entitles everyone, without discrimination, to have access to sufficient, safe, acceptable, physically accessible and affordable water for personal and domestic use</a:t>
            </a:r>
            <a:r>
              <a:rPr lang="en-GB" sz="2400" dirty="0"/>
              <a:t>, and that the human right to sanitation entitles everyone, without discrimination, to have physical and affordable access to sanitation, in all spheres of life, that is safe, hygienic, secure, socially and culturally acceptable and that provides privacy and ensures dignity, while reaffirming that both rights are components of the right to an adequate standard of living;</a:t>
            </a:r>
          </a:p>
        </p:txBody>
      </p:sp>
    </p:spTree>
    <p:extLst>
      <p:ext uri="{BB962C8B-B14F-4D97-AF65-F5344CB8AC3E}">
        <p14:creationId xmlns:p14="http://schemas.microsoft.com/office/powerpoint/2010/main" val="3582295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91D3E-E38D-464A-A508-D7D18042A498}"/>
              </a:ext>
            </a:extLst>
          </p:cNvPr>
          <p:cNvSpPr>
            <a:spLocks noGrp="1"/>
          </p:cNvSpPr>
          <p:nvPr>
            <p:ph type="title"/>
          </p:nvPr>
        </p:nvSpPr>
        <p:spPr/>
        <p:txBody>
          <a:bodyPr/>
          <a:lstStyle/>
          <a:p>
            <a:r>
              <a:rPr lang="lv-LV" dirty="0"/>
              <a:t>Main criteria</a:t>
            </a:r>
            <a:endParaRPr lang="en-GB" dirty="0"/>
          </a:p>
        </p:txBody>
      </p:sp>
      <p:sp>
        <p:nvSpPr>
          <p:cNvPr id="3" name="Content Placeholder 2">
            <a:extLst>
              <a:ext uri="{FF2B5EF4-FFF2-40B4-BE49-F238E27FC236}">
                <a16:creationId xmlns:a16="http://schemas.microsoft.com/office/drawing/2014/main" id="{DF2A1FDB-D162-40A9-8E58-6F79D8C4B8D1}"/>
              </a:ext>
            </a:extLst>
          </p:cNvPr>
          <p:cNvSpPr>
            <a:spLocks noGrp="1"/>
          </p:cNvSpPr>
          <p:nvPr>
            <p:ph idx="1"/>
          </p:nvPr>
        </p:nvSpPr>
        <p:spPr>
          <a:xfrm>
            <a:off x="4233930" y="5625332"/>
            <a:ext cx="2892691" cy="569863"/>
          </a:xfrm>
        </p:spPr>
        <p:txBody>
          <a:bodyPr>
            <a:normAutofit/>
          </a:bodyPr>
          <a:lstStyle/>
          <a:p>
            <a:pPr marL="0" indent="0">
              <a:buNone/>
            </a:pPr>
            <a:r>
              <a:rPr lang="lv-LV" sz="2000" i="1" dirty="0"/>
              <a:t>affordable for all</a:t>
            </a:r>
            <a:endParaRPr lang="en-GB" sz="2000" i="1" dirty="0"/>
          </a:p>
        </p:txBody>
      </p:sp>
      <p:sp>
        <p:nvSpPr>
          <p:cNvPr id="4" name="Content Placeholder 2">
            <a:extLst>
              <a:ext uri="{FF2B5EF4-FFF2-40B4-BE49-F238E27FC236}">
                <a16:creationId xmlns:a16="http://schemas.microsoft.com/office/drawing/2014/main" id="{D7EACE06-3571-4EC6-AC10-7E40839B41C3}"/>
              </a:ext>
            </a:extLst>
          </p:cNvPr>
          <p:cNvSpPr txBox="1">
            <a:spLocks/>
          </p:cNvSpPr>
          <p:nvPr/>
        </p:nvSpPr>
        <p:spPr>
          <a:xfrm>
            <a:off x="514350" y="1483429"/>
            <a:ext cx="4780664" cy="776065"/>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Font typeface="Arial" panose="020B0604020202020204" pitchFamily="34" charset="0"/>
              <a:buNone/>
            </a:pPr>
            <a:r>
              <a:rPr lang="lv-LV" sz="3200" b="1" dirty="0">
                <a:solidFill>
                  <a:srgbClr val="095184"/>
                </a:solidFill>
              </a:rPr>
              <a:t>SUFFICIENT</a:t>
            </a:r>
            <a:endParaRPr lang="en-GB" sz="3200" b="1" dirty="0">
              <a:solidFill>
                <a:srgbClr val="095184"/>
              </a:solidFill>
            </a:endParaRPr>
          </a:p>
        </p:txBody>
      </p:sp>
      <p:sp>
        <p:nvSpPr>
          <p:cNvPr id="5" name="Content Placeholder 2">
            <a:extLst>
              <a:ext uri="{FF2B5EF4-FFF2-40B4-BE49-F238E27FC236}">
                <a16:creationId xmlns:a16="http://schemas.microsoft.com/office/drawing/2014/main" id="{1283F853-C394-4032-972B-38AA17142707}"/>
              </a:ext>
            </a:extLst>
          </p:cNvPr>
          <p:cNvSpPr txBox="1">
            <a:spLocks/>
          </p:cNvSpPr>
          <p:nvPr/>
        </p:nvSpPr>
        <p:spPr>
          <a:xfrm>
            <a:off x="4233930" y="1626131"/>
            <a:ext cx="5046715" cy="49065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2000" i="1" dirty="0"/>
              <a:t>enough </a:t>
            </a:r>
            <a:r>
              <a:rPr lang="en-GB" sz="2000" i="1" dirty="0"/>
              <a:t>for personal and domestic uses</a:t>
            </a:r>
            <a:endParaRPr lang="lv-LV" sz="2000" i="1" dirty="0"/>
          </a:p>
        </p:txBody>
      </p:sp>
      <p:sp>
        <p:nvSpPr>
          <p:cNvPr id="6" name="Content Placeholder 2">
            <a:extLst>
              <a:ext uri="{FF2B5EF4-FFF2-40B4-BE49-F238E27FC236}">
                <a16:creationId xmlns:a16="http://schemas.microsoft.com/office/drawing/2014/main" id="{961BF7CD-176C-471D-8A6B-45CB29DC6049}"/>
              </a:ext>
            </a:extLst>
          </p:cNvPr>
          <p:cNvSpPr txBox="1">
            <a:spLocks/>
          </p:cNvSpPr>
          <p:nvPr/>
        </p:nvSpPr>
        <p:spPr>
          <a:xfrm>
            <a:off x="4233930" y="2402196"/>
            <a:ext cx="6032002" cy="919612"/>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i="1" dirty="0"/>
              <a:t>free from micro-organisms, chemical</a:t>
            </a:r>
            <a:r>
              <a:rPr lang="lv-LV" sz="2000" i="1" dirty="0"/>
              <a:t>s</a:t>
            </a:r>
            <a:r>
              <a:rPr lang="en-GB" sz="2000" i="1" dirty="0"/>
              <a:t> </a:t>
            </a:r>
            <a:r>
              <a:rPr lang="lv-LV" sz="2000" i="1" dirty="0"/>
              <a:t>and </a:t>
            </a:r>
            <a:r>
              <a:rPr lang="en-GB" sz="2000" i="1" dirty="0"/>
              <a:t>hazards that constitute a threat to a person’s health </a:t>
            </a:r>
            <a:endParaRPr lang="lv-LV" sz="2000" i="1" dirty="0"/>
          </a:p>
        </p:txBody>
      </p:sp>
      <p:cxnSp>
        <p:nvCxnSpPr>
          <p:cNvPr id="8" name="Straight Connector 7">
            <a:extLst>
              <a:ext uri="{FF2B5EF4-FFF2-40B4-BE49-F238E27FC236}">
                <a16:creationId xmlns:a16="http://schemas.microsoft.com/office/drawing/2014/main" id="{E9A8FD9A-5127-4FC6-B11D-0B7D624367AE}"/>
              </a:ext>
            </a:extLst>
          </p:cNvPr>
          <p:cNvCxnSpPr>
            <a:cxnSpLocks/>
          </p:cNvCxnSpPr>
          <p:nvPr/>
        </p:nvCxnSpPr>
        <p:spPr>
          <a:xfrm>
            <a:off x="4042883" y="1587828"/>
            <a:ext cx="0" cy="4655145"/>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0A029111-FAFF-4026-ADE6-10B39551ABAB}"/>
              </a:ext>
            </a:extLst>
          </p:cNvPr>
          <p:cNvSpPr txBox="1">
            <a:spLocks/>
          </p:cNvSpPr>
          <p:nvPr/>
        </p:nvSpPr>
        <p:spPr>
          <a:xfrm>
            <a:off x="514350" y="2402618"/>
            <a:ext cx="4780664" cy="776065"/>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Font typeface="Arial" panose="020B0604020202020204" pitchFamily="34" charset="0"/>
              <a:buNone/>
            </a:pPr>
            <a:r>
              <a:rPr lang="lv-LV" sz="3200" b="1" dirty="0">
                <a:solidFill>
                  <a:srgbClr val="095184"/>
                </a:solidFill>
              </a:rPr>
              <a:t>SAFE</a:t>
            </a:r>
            <a:endParaRPr lang="en-GB" sz="3200" b="1" dirty="0">
              <a:solidFill>
                <a:srgbClr val="095184"/>
              </a:solidFill>
            </a:endParaRPr>
          </a:p>
        </p:txBody>
      </p:sp>
      <p:sp>
        <p:nvSpPr>
          <p:cNvPr id="11" name="Content Placeholder 2">
            <a:extLst>
              <a:ext uri="{FF2B5EF4-FFF2-40B4-BE49-F238E27FC236}">
                <a16:creationId xmlns:a16="http://schemas.microsoft.com/office/drawing/2014/main" id="{587B6B23-52F8-4A42-B27D-D8C188AB591A}"/>
              </a:ext>
            </a:extLst>
          </p:cNvPr>
          <p:cNvSpPr txBox="1">
            <a:spLocks/>
          </p:cNvSpPr>
          <p:nvPr/>
        </p:nvSpPr>
        <p:spPr>
          <a:xfrm>
            <a:off x="514350" y="3321808"/>
            <a:ext cx="4780664" cy="776065"/>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Font typeface="Arial" panose="020B0604020202020204" pitchFamily="34" charset="0"/>
              <a:buNone/>
            </a:pPr>
            <a:r>
              <a:rPr lang="lv-LV" sz="3200" b="1" dirty="0">
                <a:solidFill>
                  <a:srgbClr val="095184"/>
                </a:solidFill>
              </a:rPr>
              <a:t>ACCEPTABLE</a:t>
            </a:r>
            <a:endParaRPr lang="en-GB" sz="3200" b="1" dirty="0">
              <a:solidFill>
                <a:srgbClr val="095184"/>
              </a:solidFill>
            </a:endParaRPr>
          </a:p>
        </p:txBody>
      </p:sp>
      <p:sp>
        <p:nvSpPr>
          <p:cNvPr id="12" name="Content Placeholder 2">
            <a:extLst>
              <a:ext uri="{FF2B5EF4-FFF2-40B4-BE49-F238E27FC236}">
                <a16:creationId xmlns:a16="http://schemas.microsoft.com/office/drawing/2014/main" id="{1FB1F5A8-C170-4D7B-99E2-F18275DE94B1}"/>
              </a:ext>
            </a:extLst>
          </p:cNvPr>
          <p:cNvSpPr txBox="1">
            <a:spLocks/>
          </p:cNvSpPr>
          <p:nvPr/>
        </p:nvSpPr>
        <p:spPr>
          <a:xfrm>
            <a:off x="514350" y="4238465"/>
            <a:ext cx="4064000" cy="1006586"/>
          </a:xfrm>
          <a:prstGeom prst="rect">
            <a:avLst/>
          </a:prstGeom>
        </p:spPr>
        <p:txBody>
          <a:bodyPr vert="horz" lIns="91440" tIns="45720" rIns="91440" bIns="45720" rtlCol="0">
            <a:no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lv-LV" sz="3200" b="1" dirty="0">
                <a:solidFill>
                  <a:srgbClr val="095184"/>
                </a:solidFill>
              </a:rPr>
              <a:t>PHYSICALLY ACCESSIBLE </a:t>
            </a:r>
          </a:p>
        </p:txBody>
      </p:sp>
      <p:sp>
        <p:nvSpPr>
          <p:cNvPr id="13" name="Content Placeholder 2">
            <a:extLst>
              <a:ext uri="{FF2B5EF4-FFF2-40B4-BE49-F238E27FC236}">
                <a16:creationId xmlns:a16="http://schemas.microsoft.com/office/drawing/2014/main" id="{7F07E02C-C3B6-4A8E-A840-7C4C8F6CFDBE}"/>
              </a:ext>
            </a:extLst>
          </p:cNvPr>
          <p:cNvSpPr txBox="1">
            <a:spLocks/>
          </p:cNvSpPr>
          <p:nvPr/>
        </p:nvSpPr>
        <p:spPr>
          <a:xfrm>
            <a:off x="514350" y="5390708"/>
            <a:ext cx="4780664" cy="776065"/>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Font typeface="Arial" panose="020B0604020202020204" pitchFamily="34" charset="0"/>
              <a:buNone/>
            </a:pPr>
            <a:r>
              <a:rPr lang="lv-LV" sz="3200" b="1" dirty="0">
                <a:solidFill>
                  <a:srgbClr val="095184"/>
                </a:solidFill>
              </a:rPr>
              <a:t>AFFORDABLE</a:t>
            </a:r>
          </a:p>
        </p:txBody>
      </p:sp>
      <p:sp>
        <p:nvSpPr>
          <p:cNvPr id="15" name="Content Placeholder 2">
            <a:extLst>
              <a:ext uri="{FF2B5EF4-FFF2-40B4-BE49-F238E27FC236}">
                <a16:creationId xmlns:a16="http://schemas.microsoft.com/office/drawing/2014/main" id="{9BCDE131-5592-4A9A-9DE5-D063E8BEF363}"/>
              </a:ext>
            </a:extLst>
          </p:cNvPr>
          <p:cNvSpPr txBox="1">
            <a:spLocks/>
          </p:cNvSpPr>
          <p:nvPr/>
        </p:nvSpPr>
        <p:spPr>
          <a:xfrm>
            <a:off x="4233930" y="3503349"/>
            <a:ext cx="4927540" cy="589222"/>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i="1" dirty="0"/>
              <a:t>of an acceptable colour, odour and taste</a:t>
            </a:r>
          </a:p>
        </p:txBody>
      </p:sp>
      <p:sp>
        <p:nvSpPr>
          <p:cNvPr id="16" name="Content Placeholder 2">
            <a:extLst>
              <a:ext uri="{FF2B5EF4-FFF2-40B4-BE49-F238E27FC236}">
                <a16:creationId xmlns:a16="http://schemas.microsoft.com/office/drawing/2014/main" id="{D3FC8372-2291-4851-85DD-F1549FEE4984}"/>
              </a:ext>
            </a:extLst>
          </p:cNvPr>
          <p:cNvSpPr txBox="1">
            <a:spLocks/>
          </p:cNvSpPr>
          <p:nvPr/>
        </p:nvSpPr>
        <p:spPr>
          <a:xfrm>
            <a:off x="4233930" y="4190070"/>
            <a:ext cx="5846999" cy="112443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i="1" dirty="0"/>
              <a:t>water and sanitation service that is in the immediate vicinity of the household, educational institution, workplace or health institution</a:t>
            </a:r>
          </a:p>
        </p:txBody>
      </p:sp>
    </p:spTree>
    <p:extLst>
      <p:ext uri="{BB962C8B-B14F-4D97-AF65-F5344CB8AC3E}">
        <p14:creationId xmlns:p14="http://schemas.microsoft.com/office/powerpoint/2010/main" val="1422158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21010-3A3D-45EC-BDA3-FCF115AC295C}"/>
              </a:ext>
            </a:extLst>
          </p:cNvPr>
          <p:cNvSpPr>
            <a:spLocks noGrp="1"/>
          </p:cNvSpPr>
          <p:nvPr>
            <p:ph type="title"/>
          </p:nvPr>
        </p:nvSpPr>
        <p:spPr/>
        <p:txBody>
          <a:bodyPr/>
          <a:lstStyle/>
          <a:p>
            <a:r>
              <a:rPr lang="lv-LV" dirty="0"/>
              <a:t>Right to housing</a:t>
            </a:r>
            <a:endParaRPr lang="en-GB" dirty="0"/>
          </a:p>
        </p:txBody>
      </p:sp>
      <p:sp>
        <p:nvSpPr>
          <p:cNvPr id="3" name="Content Placeholder 2">
            <a:extLst>
              <a:ext uri="{FF2B5EF4-FFF2-40B4-BE49-F238E27FC236}">
                <a16:creationId xmlns:a16="http://schemas.microsoft.com/office/drawing/2014/main" id="{FA670C4C-97F4-44DF-8FA0-867F1A1CB0F4}"/>
              </a:ext>
            </a:extLst>
          </p:cNvPr>
          <p:cNvSpPr>
            <a:spLocks noGrp="1"/>
          </p:cNvSpPr>
          <p:nvPr>
            <p:ph idx="1"/>
          </p:nvPr>
        </p:nvSpPr>
        <p:spPr>
          <a:xfrm>
            <a:off x="514350" y="1927225"/>
            <a:ext cx="6864350" cy="4351338"/>
          </a:xfrm>
        </p:spPr>
        <p:txBody>
          <a:bodyPr>
            <a:normAutofit/>
          </a:bodyPr>
          <a:lstStyle/>
          <a:p>
            <a:pPr marL="0" indent="0">
              <a:buNone/>
            </a:pPr>
            <a:r>
              <a:rPr lang="en-GB" sz="2400" b="1" dirty="0"/>
              <a:t>CESCR General Comment No. 4: </a:t>
            </a:r>
            <a:endParaRPr lang="lv-LV" sz="2400" b="1" dirty="0"/>
          </a:p>
          <a:p>
            <a:pPr marL="0" indent="0">
              <a:buNone/>
            </a:pPr>
            <a:r>
              <a:rPr lang="lv-LV" sz="2400" dirty="0"/>
              <a:t>[...]</a:t>
            </a:r>
            <a:r>
              <a:rPr lang="en-GB" sz="2400" dirty="0"/>
              <a:t> the right to housing </a:t>
            </a:r>
            <a:r>
              <a:rPr lang="en-GB" sz="2400" b="1" dirty="0">
                <a:solidFill>
                  <a:srgbClr val="095184"/>
                </a:solidFill>
              </a:rPr>
              <a:t>should not be interpreted in a</a:t>
            </a:r>
            <a:r>
              <a:rPr lang="lv-LV" sz="2400" b="1" dirty="0">
                <a:solidFill>
                  <a:srgbClr val="095184"/>
                </a:solidFill>
              </a:rPr>
              <a:t> </a:t>
            </a:r>
            <a:r>
              <a:rPr lang="en-GB" sz="2400" b="1" dirty="0">
                <a:solidFill>
                  <a:srgbClr val="095184"/>
                </a:solidFill>
              </a:rPr>
              <a:t>narrow or restrictive sense</a:t>
            </a:r>
            <a:r>
              <a:rPr lang="en-GB" sz="2400" dirty="0"/>
              <a:t> which equates it with, for example, the shelter provided by</a:t>
            </a:r>
            <a:r>
              <a:rPr lang="lv-LV" sz="2400" dirty="0"/>
              <a:t> </a:t>
            </a:r>
            <a:r>
              <a:rPr lang="en-GB" sz="2400" dirty="0"/>
              <a:t>merely having a roof over one’s head or views shelter exclusively as a commodity.</a:t>
            </a:r>
            <a:r>
              <a:rPr lang="lv-LV" sz="2400" dirty="0"/>
              <a:t> </a:t>
            </a:r>
            <a:r>
              <a:rPr lang="en-GB" sz="2400" dirty="0"/>
              <a:t>Rather it should be seen </a:t>
            </a:r>
            <a:r>
              <a:rPr lang="en-GB" sz="2400" b="1" dirty="0">
                <a:solidFill>
                  <a:srgbClr val="095184"/>
                </a:solidFill>
              </a:rPr>
              <a:t>as the right to live somewhere in security, peace and dignity</a:t>
            </a:r>
            <a:r>
              <a:rPr lang="en-GB" sz="2400" dirty="0"/>
              <a:t>. </a:t>
            </a:r>
          </a:p>
        </p:txBody>
      </p:sp>
      <p:pic>
        <p:nvPicPr>
          <p:cNvPr id="4" name="Picture 3">
            <a:extLst>
              <a:ext uri="{FF2B5EF4-FFF2-40B4-BE49-F238E27FC236}">
                <a16:creationId xmlns:a16="http://schemas.microsoft.com/office/drawing/2014/main" id="{B3E4086E-DB05-443D-847A-5C0CEAC0ABC8}"/>
              </a:ext>
            </a:extLst>
          </p:cNvPr>
          <p:cNvPicPr>
            <a:picLocks noChangeAspect="1"/>
          </p:cNvPicPr>
          <p:nvPr/>
        </p:nvPicPr>
        <p:blipFill>
          <a:blip r:embed="rId3"/>
          <a:stretch>
            <a:fillRect/>
          </a:stretch>
        </p:blipFill>
        <p:spPr>
          <a:xfrm>
            <a:off x="7937499" y="2554546"/>
            <a:ext cx="3209925" cy="3326347"/>
          </a:xfrm>
          <a:prstGeom prst="rect">
            <a:avLst/>
          </a:prstGeom>
        </p:spPr>
      </p:pic>
      <p:pic>
        <p:nvPicPr>
          <p:cNvPr id="6" name="Picture 5">
            <a:extLst>
              <a:ext uri="{FF2B5EF4-FFF2-40B4-BE49-F238E27FC236}">
                <a16:creationId xmlns:a16="http://schemas.microsoft.com/office/drawing/2014/main" id="{B4787E13-0381-4095-A048-6DE3B828C889}"/>
              </a:ext>
            </a:extLst>
          </p:cNvPr>
          <p:cNvPicPr>
            <a:picLocks noChangeAspect="1"/>
          </p:cNvPicPr>
          <p:nvPr/>
        </p:nvPicPr>
        <p:blipFill>
          <a:blip r:embed="rId4"/>
          <a:stretch>
            <a:fillRect/>
          </a:stretch>
        </p:blipFill>
        <p:spPr>
          <a:xfrm>
            <a:off x="8860004" y="3538129"/>
            <a:ext cx="1109495" cy="1719718"/>
          </a:xfrm>
          <a:prstGeom prst="rect">
            <a:avLst/>
          </a:prstGeom>
        </p:spPr>
      </p:pic>
    </p:spTree>
    <p:extLst>
      <p:ext uri="{BB962C8B-B14F-4D97-AF65-F5344CB8AC3E}">
        <p14:creationId xmlns:p14="http://schemas.microsoft.com/office/powerpoint/2010/main" val="3494745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7D386-F97E-43B7-B3DE-12D909CDDDE8}"/>
              </a:ext>
            </a:extLst>
          </p:cNvPr>
          <p:cNvSpPr>
            <a:spLocks noGrp="1"/>
          </p:cNvSpPr>
          <p:nvPr>
            <p:ph type="title"/>
          </p:nvPr>
        </p:nvSpPr>
        <p:spPr/>
        <p:txBody>
          <a:bodyPr/>
          <a:lstStyle/>
          <a:p>
            <a:r>
              <a:rPr lang="lv-LV" dirty="0"/>
              <a:t>Universal Declaration of Human Rights</a:t>
            </a:r>
            <a:endParaRPr lang="en-GB" dirty="0"/>
          </a:p>
        </p:txBody>
      </p:sp>
      <p:sp>
        <p:nvSpPr>
          <p:cNvPr id="3" name="Content Placeholder 2">
            <a:extLst>
              <a:ext uri="{FF2B5EF4-FFF2-40B4-BE49-F238E27FC236}">
                <a16:creationId xmlns:a16="http://schemas.microsoft.com/office/drawing/2014/main" id="{6C429CB5-0675-4E8F-8F2B-81425E5ED1DA}"/>
              </a:ext>
            </a:extLst>
          </p:cNvPr>
          <p:cNvSpPr>
            <a:spLocks noGrp="1"/>
          </p:cNvSpPr>
          <p:nvPr>
            <p:ph idx="1"/>
          </p:nvPr>
        </p:nvSpPr>
        <p:spPr/>
        <p:txBody>
          <a:bodyPr>
            <a:normAutofit/>
          </a:bodyPr>
          <a:lstStyle/>
          <a:p>
            <a:pPr marL="0" indent="0">
              <a:buNone/>
            </a:pPr>
            <a:r>
              <a:rPr lang="lv-LV" sz="2600" b="1" dirty="0"/>
              <a:t>Article 25(1)</a:t>
            </a:r>
            <a:br>
              <a:rPr lang="lv-LV" sz="2600" dirty="0"/>
            </a:br>
            <a:r>
              <a:rPr lang="en-GB" sz="2600" b="0" i="0" dirty="0">
                <a:effectLst/>
                <a:latin typeface="Roboto"/>
              </a:rPr>
              <a:t>Everyone has the </a:t>
            </a:r>
            <a:r>
              <a:rPr lang="en-GB" sz="2600" b="1" i="0" dirty="0">
                <a:solidFill>
                  <a:srgbClr val="095184"/>
                </a:solidFill>
                <a:effectLst/>
                <a:latin typeface="Roboto"/>
              </a:rPr>
              <a:t>right to a standard of living </a:t>
            </a:r>
            <a:r>
              <a:rPr lang="en-GB" sz="2600" i="0" dirty="0">
                <a:effectLst/>
                <a:latin typeface="Roboto"/>
              </a:rPr>
              <a:t>adequate</a:t>
            </a:r>
            <a:r>
              <a:rPr lang="en-GB" sz="2600" b="1" i="0" dirty="0">
                <a:solidFill>
                  <a:srgbClr val="095184"/>
                </a:solidFill>
                <a:effectLst/>
                <a:latin typeface="Roboto"/>
              </a:rPr>
              <a:t> </a:t>
            </a:r>
            <a:r>
              <a:rPr lang="en-GB" sz="2600" b="0" i="0" dirty="0">
                <a:effectLst/>
                <a:latin typeface="Roboto"/>
              </a:rPr>
              <a:t>for the health and well-being of himself and of his family, </a:t>
            </a:r>
            <a:r>
              <a:rPr lang="en-GB" sz="2600" b="1" i="0" dirty="0">
                <a:solidFill>
                  <a:srgbClr val="095184"/>
                </a:solidFill>
                <a:effectLst/>
                <a:latin typeface="Roboto"/>
              </a:rPr>
              <a:t>including </a:t>
            </a:r>
            <a:r>
              <a:rPr lang="en-GB" sz="2600" i="0" dirty="0">
                <a:effectLst/>
                <a:latin typeface="Roboto"/>
              </a:rPr>
              <a:t>food</a:t>
            </a:r>
            <a:r>
              <a:rPr lang="en-GB" sz="2600" b="0" i="0" dirty="0">
                <a:effectLst/>
                <a:latin typeface="Roboto"/>
              </a:rPr>
              <a:t>, clothing, </a:t>
            </a:r>
            <a:r>
              <a:rPr lang="en-GB" sz="2600" b="1" i="0" dirty="0">
                <a:solidFill>
                  <a:srgbClr val="095184"/>
                </a:solidFill>
                <a:effectLst/>
                <a:latin typeface="Roboto"/>
              </a:rPr>
              <a:t>housing</a:t>
            </a:r>
            <a:r>
              <a:rPr lang="en-GB" sz="2600" b="0" i="0" dirty="0">
                <a:effectLst/>
                <a:latin typeface="Roboto"/>
              </a:rPr>
              <a:t> and medical care and necessary social services, and the right to security in the event of unemployment, sickness, disability, widowhood, old age or other lack of livelihood in circumstances beyond his control.</a:t>
            </a:r>
            <a:endParaRPr lang="en-GB" sz="2600" dirty="0"/>
          </a:p>
        </p:txBody>
      </p:sp>
    </p:spTree>
    <p:extLst>
      <p:ext uri="{BB962C8B-B14F-4D97-AF65-F5344CB8AC3E}">
        <p14:creationId xmlns:p14="http://schemas.microsoft.com/office/powerpoint/2010/main" val="4130152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0D351-704E-4D54-B390-5918AAE924C1}"/>
              </a:ext>
            </a:extLst>
          </p:cNvPr>
          <p:cNvSpPr>
            <a:spLocks noGrp="1"/>
          </p:cNvSpPr>
          <p:nvPr>
            <p:ph type="title"/>
          </p:nvPr>
        </p:nvSpPr>
        <p:spPr/>
        <p:txBody>
          <a:bodyPr>
            <a:normAutofit/>
          </a:bodyPr>
          <a:lstStyle/>
          <a:p>
            <a:r>
              <a:rPr lang="en-GB" sz="3600" dirty="0"/>
              <a:t>International Covenant on Economic, Social and Cultural Rights</a:t>
            </a:r>
          </a:p>
        </p:txBody>
      </p:sp>
      <p:sp>
        <p:nvSpPr>
          <p:cNvPr id="3" name="Content Placeholder 2">
            <a:extLst>
              <a:ext uri="{FF2B5EF4-FFF2-40B4-BE49-F238E27FC236}">
                <a16:creationId xmlns:a16="http://schemas.microsoft.com/office/drawing/2014/main" id="{D021D256-8A44-4093-8A3E-CABCCC3F2F98}"/>
              </a:ext>
            </a:extLst>
          </p:cNvPr>
          <p:cNvSpPr>
            <a:spLocks noGrp="1"/>
          </p:cNvSpPr>
          <p:nvPr>
            <p:ph idx="1"/>
          </p:nvPr>
        </p:nvSpPr>
        <p:spPr/>
        <p:txBody>
          <a:bodyPr>
            <a:normAutofit/>
          </a:bodyPr>
          <a:lstStyle/>
          <a:p>
            <a:pPr marL="0" indent="0">
              <a:buNone/>
            </a:pPr>
            <a:r>
              <a:rPr lang="lv-LV" sz="2600" b="1" dirty="0"/>
              <a:t>Article 11(1)</a:t>
            </a:r>
          </a:p>
          <a:p>
            <a:pPr marL="0" indent="0">
              <a:buNone/>
            </a:pPr>
            <a:r>
              <a:rPr lang="en-GB" sz="2600" dirty="0"/>
              <a:t>The States Parties to the present Covenant recognize the </a:t>
            </a:r>
            <a:r>
              <a:rPr lang="en-GB" sz="2600" b="1" dirty="0">
                <a:solidFill>
                  <a:srgbClr val="095184"/>
                </a:solidFill>
              </a:rPr>
              <a:t>right of everyone to an adequate standard of living </a:t>
            </a:r>
            <a:r>
              <a:rPr lang="en-GB" sz="2600" dirty="0"/>
              <a:t>for himself and his family, including adequate food, clothing and </a:t>
            </a:r>
            <a:r>
              <a:rPr lang="en-GB" sz="2600" b="1" dirty="0">
                <a:solidFill>
                  <a:srgbClr val="095184"/>
                </a:solidFill>
              </a:rPr>
              <a:t>housing</a:t>
            </a:r>
            <a:r>
              <a:rPr lang="en-GB" sz="2600" dirty="0"/>
              <a:t>, and to the continuous improvement of living conditions. The States Parties will take appropriate steps to ensure the realization of this right, recognizing to this effect the essential importance of international co-operation based on free consent.</a:t>
            </a:r>
            <a:endParaRPr lang="lv-LV" sz="2600" dirty="0"/>
          </a:p>
          <a:p>
            <a:pPr marL="0" indent="0">
              <a:buNone/>
            </a:pPr>
            <a:endParaRPr lang="en-GB" sz="2600" b="1" dirty="0">
              <a:solidFill>
                <a:srgbClr val="095184"/>
              </a:solidFill>
            </a:endParaRPr>
          </a:p>
        </p:txBody>
      </p:sp>
    </p:spTree>
    <p:extLst>
      <p:ext uri="{BB962C8B-B14F-4D97-AF65-F5344CB8AC3E}">
        <p14:creationId xmlns:p14="http://schemas.microsoft.com/office/powerpoint/2010/main" val="41553439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CF3F77-F71F-4EF9-97E5-CA9AB97D09D8}"/>
              </a:ext>
            </a:extLst>
          </p:cNvPr>
          <p:cNvSpPr>
            <a:spLocks noGrp="1"/>
          </p:cNvSpPr>
          <p:nvPr>
            <p:ph idx="1"/>
          </p:nvPr>
        </p:nvSpPr>
        <p:spPr>
          <a:xfrm>
            <a:off x="628650" y="1228725"/>
            <a:ext cx="10515600" cy="3470275"/>
          </a:xfrm>
        </p:spPr>
        <p:txBody>
          <a:bodyPr>
            <a:normAutofit/>
          </a:bodyPr>
          <a:lstStyle/>
          <a:p>
            <a:pPr marL="0" indent="0" algn="ctr">
              <a:buNone/>
            </a:pPr>
            <a:r>
              <a:rPr lang="lv-LV" sz="3600" i="1" dirty="0"/>
              <a:t>« ...</a:t>
            </a:r>
            <a:r>
              <a:rPr lang="lv-LV" sz="3600" b="1" i="1" dirty="0">
                <a:solidFill>
                  <a:srgbClr val="095184"/>
                </a:solidFill>
              </a:rPr>
              <a:t>land</a:t>
            </a:r>
            <a:r>
              <a:rPr lang="en-GB" sz="3600" b="1" i="1" dirty="0">
                <a:solidFill>
                  <a:srgbClr val="095184"/>
                </a:solidFill>
              </a:rPr>
              <a:t>, as a housing resource, is</a:t>
            </a:r>
            <a:r>
              <a:rPr lang="lv-LV" sz="3600" b="1" i="1" dirty="0">
                <a:solidFill>
                  <a:srgbClr val="095184"/>
                </a:solidFill>
              </a:rPr>
              <a:t> </a:t>
            </a:r>
            <a:r>
              <a:rPr lang="en-GB" sz="3600" b="1" i="1" dirty="0">
                <a:solidFill>
                  <a:srgbClr val="095184"/>
                </a:solidFill>
              </a:rPr>
              <a:t>a critical element of the human right to housing</a:t>
            </a:r>
            <a:r>
              <a:rPr lang="en-GB" sz="3600" i="1" dirty="0"/>
              <a:t>. Inadequate housing of the poor is often the</a:t>
            </a:r>
            <a:r>
              <a:rPr lang="lv-LV" sz="3600" i="1" dirty="0"/>
              <a:t> </a:t>
            </a:r>
            <a:r>
              <a:rPr lang="en-GB" sz="3600" i="1" dirty="0"/>
              <a:t>consequence of being barred from access to land, credit, and materials with which to build.</a:t>
            </a:r>
            <a:r>
              <a:rPr lang="lv-LV" sz="3600" i="1" dirty="0"/>
              <a:t>»</a:t>
            </a:r>
            <a:endParaRPr lang="en-GB" sz="3600" i="1" dirty="0"/>
          </a:p>
        </p:txBody>
      </p:sp>
      <p:sp>
        <p:nvSpPr>
          <p:cNvPr id="7" name="TextBox 6">
            <a:extLst>
              <a:ext uri="{FF2B5EF4-FFF2-40B4-BE49-F238E27FC236}">
                <a16:creationId xmlns:a16="http://schemas.microsoft.com/office/drawing/2014/main" id="{A472B62B-629F-48D6-B2E2-CF9DC4A81BCC}"/>
              </a:ext>
            </a:extLst>
          </p:cNvPr>
          <p:cNvSpPr txBox="1"/>
          <p:nvPr/>
        </p:nvSpPr>
        <p:spPr>
          <a:xfrm>
            <a:off x="139700" y="5775236"/>
            <a:ext cx="8191500" cy="923330"/>
          </a:xfrm>
          <a:prstGeom prst="rect">
            <a:avLst/>
          </a:prstGeom>
          <a:noFill/>
        </p:spPr>
        <p:txBody>
          <a:bodyPr wrap="square">
            <a:spAutoFit/>
          </a:bodyPr>
          <a:lstStyle/>
          <a:p>
            <a:r>
              <a:rPr lang="en-GB" dirty="0"/>
              <a:t>Report of the Special Rapporteur on adequate housing as a component of the right to an adequate standard of living, and on the right to non-discrimination in this context, </a:t>
            </a:r>
            <a:r>
              <a:rPr lang="en-GB" dirty="0" err="1"/>
              <a:t>Miloon</a:t>
            </a:r>
            <a:r>
              <a:rPr lang="en-GB" dirty="0"/>
              <a:t> Kothari</a:t>
            </a:r>
            <a:r>
              <a:rPr lang="lv-LV" dirty="0"/>
              <a:t>, 13 Feb 2018, </a:t>
            </a:r>
            <a:r>
              <a:rPr lang="en-GB" dirty="0"/>
              <a:t>A/HRC/7/16 </a:t>
            </a:r>
          </a:p>
        </p:txBody>
      </p:sp>
    </p:spTree>
    <p:extLst>
      <p:ext uri="{BB962C8B-B14F-4D97-AF65-F5344CB8AC3E}">
        <p14:creationId xmlns:p14="http://schemas.microsoft.com/office/powerpoint/2010/main" val="31570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49C61-8938-44C5-9631-EE8578CF80C2}"/>
              </a:ext>
            </a:extLst>
          </p:cNvPr>
          <p:cNvSpPr>
            <a:spLocks noGrp="1"/>
          </p:cNvSpPr>
          <p:nvPr>
            <p:ph type="title"/>
          </p:nvPr>
        </p:nvSpPr>
        <p:spPr/>
        <p:txBody>
          <a:bodyPr>
            <a:normAutofit/>
          </a:bodyPr>
          <a:lstStyle/>
          <a:p>
            <a:r>
              <a:rPr lang="lv-LV" sz="3600" dirty="0"/>
              <a:t>Types of land use</a:t>
            </a:r>
            <a:endParaRPr lang="en-GB" sz="3600" dirty="0"/>
          </a:p>
        </p:txBody>
      </p:sp>
      <p:sp>
        <p:nvSpPr>
          <p:cNvPr id="3" name="Content Placeholder 2">
            <a:extLst>
              <a:ext uri="{FF2B5EF4-FFF2-40B4-BE49-F238E27FC236}">
                <a16:creationId xmlns:a16="http://schemas.microsoft.com/office/drawing/2014/main" id="{A35AAFBD-FC8F-426D-86E9-D4F44D4A61BF}"/>
              </a:ext>
            </a:extLst>
          </p:cNvPr>
          <p:cNvSpPr>
            <a:spLocks noGrp="1"/>
          </p:cNvSpPr>
          <p:nvPr>
            <p:ph idx="1"/>
          </p:nvPr>
        </p:nvSpPr>
        <p:spPr>
          <a:xfrm>
            <a:off x="514350" y="1686138"/>
            <a:ext cx="3831619" cy="4884773"/>
          </a:xfrm>
        </p:spPr>
        <p:txBody>
          <a:bodyPr>
            <a:normAutofit/>
          </a:bodyPr>
          <a:lstStyle/>
          <a:p>
            <a:pPr marL="0" indent="0">
              <a:buNone/>
            </a:pPr>
            <a:r>
              <a:rPr lang="en-GB" sz="1800" b="1" dirty="0">
                <a:solidFill>
                  <a:srgbClr val="00467B"/>
                </a:solidFill>
              </a:rPr>
              <a:t>FOR COLLECTIVE PURPOSES</a:t>
            </a:r>
          </a:p>
          <a:p>
            <a:pPr marL="0" indent="0">
              <a:buNone/>
            </a:pPr>
            <a:r>
              <a:rPr lang="en-GB" sz="1800" dirty="0"/>
              <a:t>Housing and human settlements</a:t>
            </a:r>
          </a:p>
          <a:p>
            <a:pPr marL="0" indent="0">
              <a:buNone/>
            </a:pPr>
            <a:r>
              <a:rPr lang="en-GB" sz="1800" dirty="0"/>
              <a:t>Traditional and cultural use (religious places, historical sites)</a:t>
            </a:r>
          </a:p>
          <a:p>
            <a:pPr marL="0" indent="0">
              <a:buNone/>
            </a:pPr>
            <a:r>
              <a:rPr lang="en-GB" sz="1800" dirty="0"/>
              <a:t>Institutional use (police and army facilities)</a:t>
            </a:r>
          </a:p>
          <a:p>
            <a:pPr marL="0" indent="0">
              <a:buNone/>
            </a:pPr>
            <a:r>
              <a:rPr lang="en-GB" sz="1800" dirty="0"/>
              <a:t>Service-provision use (schools, sports centres, transport infrastructure, electricity facilities, etc.)</a:t>
            </a:r>
            <a:br>
              <a:rPr lang="en-GB" sz="2000" dirty="0"/>
            </a:br>
            <a:endParaRPr lang="en-GB" sz="2000" dirty="0"/>
          </a:p>
          <a:p>
            <a:pPr marL="457200" lvl="1" indent="0">
              <a:buNone/>
            </a:pPr>
            <a:endParaRPr lang="en-GB" sz="1600" dirty="0"/>
          </a:p>
        </p:txBody>
      </p:sp>
      <p:sp>
        <p:nvSpPr>
          <p:cNvPr id="5" name="Content Placeholder 2">
            <a:extLst>
              <a:ext uri="{FF2B5EF4-FFF2-40B4-BE49-F238E27FC236}">
                <a16:creationId xmlns:a16="http://schemas.microsoft.com/office/drawing/2014/main" id="{7DC18513-7141-4F0A-B6D6-A70ACB2F6FBC}"/>
              </a:ext>
            </a:extLst>
          </p:cNvPr>
          <p:cNvSpPr txBox="1">
            <a:spLocks/>
          </p:cNvSpPr>
          <p:nvPr/>
        </p:nvSpPr>
        <p:spPr>
          <a:xfrm>
            <a:off x="4535561" y="1686137"/>
            <a:ext cx="3664446" cy="4884773"/>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1800" b="1" dirty="0">
                <a:solidFill>
                  <a:srgbClr val="00467B"/>
                </a:solidFill>
              </a:rPr>
              <a:t>FOR PRODUCTIVE PURPOSES</a:t>
            </a:r>
          </a:p>
          <a:p>
            <a:pPr marL="0" indent="0">
              <a:buNone/>
            </a:pPr>
            <a:r>
              <a:rPr lang="lv-LV" sz="1800" dirty="0"/>
              <a:t>Commercial use (shops, banks</a:t>
            </a:r>
            <a:r>
              <a:rPr lang="en-GB" sz="1800" dirty="0"/>
              <a:t>, private companies</a:t>
            </a:r>
            <a:r>
              <a:rPr lang="lv-LV" sz="1800" dirty="0"/>
              <a:t>)</a:t>
            </a:r>
          </a:p>
          <a:p>
            <a:pPr marL="0" indent="0">
              <a:buNone/>
            </a:pPr>
            <a:r>
              <a:rPr lang="lv-LV" sz="1800" dirty="0"/>
              <a:t>Industrial use (factories, mining</a:t>
            </a:r>
            <a:r>
              <a:rPr lang="en-GB" sz="1800" dirty="0"/>
              <a:t>, power plants</a:t>
            </a:r>
            <a:r>
              <a:rPr lang="lv-LV" sz="1800" dirty="0"/>
              <a:t>)</a:t>
            </a:r>
          </a:p>
          <a:p>
            <a:pPr marL="0" indent="0">
              <a:buNone/>
            </a:pPr>
            <a:r>
              <a:rPr lang="lv-LV" sz="1800" dirty="0"/>
              <a:t>Agricultural use (farming</a:t>
            </a:r>
            <a:r>
              <a:rPr lang="en-GB" sz="1800" dirty="0"/>
              <a:t> areas)</a:t>
            </a:r>
            <a:endParaRPr lang="lv-LV" sz="1800" dirty="0"/>
          </a:p>
          <a:p>
            <a:pPr marL="457200" lvl="1" indent="0">
              <a:buFont typeface="Arial" panose="020B0604020202020204" pitchFamily="34" charset="0"/>
              <a:buNone/>
            </a:pPr>
            <a:endParaRPr lang="lv-LV" sz="1600" dirty="0"/>
          </a:p>
          <a:p>
            <a:pPr marL="457200" lvl="1" indent="0">
              <a:buFont typeface="Arial" panose="020B0604020202020204" pitchFamily="34" charset="0"/>
              <a:buNone/>
            </a:pPr>
            <a:endParaRPr lang="lv-LV" sz="1600" dirty="0"/>
          </a:p>
        </p:txBody>
      </p:sp>
      <p:sp>
        <p:nvSpPr>
          <p:cNvPr id="6" name="Content Placeholder 2">
            <a:extLst>
              <a:ext uri="{FF2B5EF4-FFF2-40B4-BE49-F238E27FC236}">
                <a16:creationId xmlns:a16="http://schemas.microsoft.com/office/drawing/2014/main" id="{EAA15034-6A62-49E7-9C80-5783217E0040}"/>
              </a:ext>
            </a:extLst>
          </p:cNvPr>
          <p:cNvSpPr txBox="1">
            <a:spLocks/>
          </p:cNvSpPr>
          <p:nvPr/>
        </p:nvSpPr>
        <p:spPr>
          <a:xfrm>
            <a:off x="8389600" y="1686138"/>
            <a:ext cx="3374306" cy="4884773"/>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1800" b="1" dirty="0">
                <a:solidFill>
                  <a:srgbClr val="00467B"/>
                </a:solidFill>
              </a:rPr>
              <a:t>FOR INDIVIDUAL PURPOSES </a:t>
            </a:r>
          </a:p>
          <a:p>
            <a:pPr marL="0" indent="0">
              <a:buNone/>
            </a:pPr>
            <a:r>
              <a:rPr lang="lv-LV" sz="1800" dirty="0"/>
              <a:t>Private property </a:t>
            </a:r>
          </a:p>
          <a:p>
            <a:pPr marL="0" indent="0">
              <a:buNone/>
            </a:pPr>
            <a:r>
              <a:rPr lang="lv-LV" sz="1800" dirty="0"/>
              <a:t>Financial use </a:t>
            </a:r>
            <a:endParaRPr lang="en-GB" sz="1800" dirty="0"/>
          </a:p>
          <a:p>
            <a:pPr marL="457200" lvl="1" indent="0">
              <a:buFont typeface="Arial" panose="020B0604020202020204" pitchFamily="34" charset="0"/>
              <a:buNone/>
            </a:pPr>
            <a:endParaRPr lang="lv-LV" sz="1600" dirty="0"/>
          </a:p>
        </p:txBody>
      </p:sp>
      <p:cxnSp>
        <p:nvCxnSpPr>
          <p:cNvPr id="8" name="Straight Connector 7">
            <a:extLst>
              <a:ext uri="{FF2B5EF4-FFF2-40B4-BE49-F238E27FC236}">
                <a16:creationId xmlns:a16="http://schemas.microsoft.com/office/drawing/2014/main" id="{D092CB39-301F-44F0-A86E-46A80447417A}"/>
              </a:ext>
            </a:extLst>
          </p:cNvPr>
          <p:cNvCxnSpPr>
            <a:cxnSpLocks/>
          </p:cNvCxnSpPr>
          <p:nvPr/>
        </p:nvCxnSpPr>
        <p:spPr>
          <a:xfrm>
            <a:off x="4440765" y="1686138"/>
            <a:ext cx="0" cy="4884773"/>
          </a:xfrm>
          <a:prstGeom prst="line">
            <a:avLst/>
          </a:prstGeom>
          <a:ln w="19050">
            <a:solidFill>
              <a:srgbClr val="00467B"/>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498CD14-E848-40E5-B7BC-E980FD05607E}"/>
              </a:ext>
            </a:extLst>
          </p:cNvPr>
          <p:cNvCxnSpPr>
            <a:cxnSpLocks/>
          </p:cNvCxnSpPr>
          <p:nvPr/>
        </p:nvCxnSpPr>
        <p:spPr>
          <a:xfrm>
            <a:off x="8294803" y="1686138"/>
            <a:ext cx="0" cy="4884773"/>
          </a:xfrm>
          <a:prstGeom prst="line">
            <a:avLst/>
          </a:prstGeom>
          <a:ln w="19050">
            <a:solidFill>
              <a:srgbClr val="00467B"/>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430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8B1D-3DD6-420E-A98C-6E6E348A50BC}"/>
              </a:ext>
            </a:extLst>
          </p:cNvPr>
          <p:cNvSpPr>
            <a:spLocks noGrp="1"/>
          </p:cNvSpPr>
          <p:nvPr>
            <p:ph type="title"/>
          </p:nvPr>
        </p:nvSpPr>
        <p:spPr/>
        <p:txBody>
          <a:bodyPr/>
          <a:lstStyle/>
          <a:p>
            <a:r>
              <a:rPr lang="lv-LV" dirty="0"/>
              <a:t>Question for discussion </a:t>
            </a:r>
            <a:endParaRPr lang="en-GB" dirty="0"/>
          </a:p>
        </p:txBody>
      </p:sp>
      <p:sp>
        <p:nvSpPr>
          <p:cNvPr id="3" name="Content Placeholder 2">
            <a:extLst>
              <a:ext uri="{FF2B5EF4-FFF2-40B4-BE49-F238E27FC236}">
                <a16:creationId xmlns:a16="http://schemas.microsoft.com/office/drawing/2014/main" id="{442285CF-7C6C-4979-ADAC-5A5ACFD5DDC3}"/>
              </a:ext>
            </a:extLst>
          </p:cNvPr>
          <p:cNvSpPr>
            <a:spLocks noGrp="1"/>
          </p:cNvSpPr>
          <p:nvPr>
            <p:ph idx="1"/>
          </p:nvPr>
        </p:nvSpPr>
        <p:spPr/>
        <p:txBody>
          <a:bodyPr>
            <a:normAutofit/>
          </a:bodyPr>
          <a:lstStyle/>
          <a:p>
            <a:r>
              <a:rPr lang="lv-LV" sz="3200" dirty="0"/>
              <a:t>Would ‘four walls and a roof’ be considered adequate housing? </a:t>
            </a:r>
          </a:p>
          <a:p>
            <a:r>
              <a:rPr lang="lv-LV" sz="3200" dirty="0"/>
              <a:t>Which elements/criteria need to be taken into account? </a:t>
            </a:r>
          </a:p>
          <a:p>
            <a:r>
              <a:rPr lang="lv-LV" sz="3200" dirty="0"/>
              <a:t>How (if at all) should cultural traditions be taken into account in the context of right to adequate housing? </a:t>
            </a:r>
          </a:p>
        </p:txBody>
      </p:sp>
    </p:spTree>
    <p:extLst>
      <p:ext uri="{BB962C8B-B14F-4D97-AF65-F5344CB8AC3E}">
        <p14:creationId xmlns:p14="http://schemas.microsoft.com/office/powerpoint/2010/main" val="3693691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19F9-03B3-4696-B11F-B5F5BB1412B5}"/>
              </a:ext>
            </a:extLst>
          </p:cNvPr>
          <p:cNvSpPr>
            <a:spLocks noGrp="1"/>
          </p:cNvSpPr>
          <p:nvPr>
            <p:ph type="title"/>
          </p:nvPr>
        </p:nvSpPr>
        <p:spPr/>
        <p:txBody>
          <a:bodyPr/>
          <a:lstStyle/>
          <a:p>
            <a:r>
              <a:rPr lang="lv-LV" dirty="0"/>
              <a:t>Criteria of ‘adequate housing’?</a:t>
            </a:r>
            <a:endParaRPr lang="en-GB" dirty="0"/>
          </a:p>
        </p:txBody>
      </p:sp>
      <p:sp>
        <p:nvSpPr>
          <p:cNvPr id="3" name="Content Placeholder 2">
            <a:extLst>
              <a:ext uri="{FF2B5EF4-FFF2-40B4-BE49-F238E27FC236}">
                <a16:creationId xmlns:a16="http://schemas.microsoft.com/office/drawing/2014/main" id="{B5EE1D1D-DABF-4B3F-9153-22089FDF5743}"/>
              </a:ext>
            </a:extLst>
          </p:cNvPr>
          <p:cNvSpPr>
            <a:spLocks noGrp="1"/>
          </p:cNvSpPr>
          <p:nvPr>
            <p:ph idx="1"/>
          </p:nvPr>
        </p:nvSpPr>
        <p:spPr>
          <a:xfrm>
            <a:off x="514350" y="1825625"/>
            <a:ext cx="10515600" cy="4667250"/>
          </a:xfrm>
        </p:spPr>
        <p:txBody>
          <a:bodyPr>
            <a:normAutofit/>
          </a:bodyPr>
          <a:lstStyle/>
          <a:p>
            <a:r>
              <a:rPr lang="lv-LV" dirty="0"/>
              <a:t>Security of tenure</a:t>
            </a:r>
          </a:p>
          <a:p>
            <a:r>
              <a:rPr lang="en-GB" dirty="0"/>
              <a:t>Availability of services, materials, facilities and infrastructure</a:t>
            </a:r>
            <a:endParaRPr lang="lv-LV" dirty="0"/>
          </a:p>
          <a:p>
            <a:r>
              <a:rPr lang="en-GB" dirty="0"/>
              <a:t>Affordability</a:t>
            </a:r>
            <a:endParaRPr lang="lv-LV" dirty="0"/>
          </a:p>
          <a:p>
            <a:r>
              <a:rPr lang="en-GB" dirty="0"/>
              <a:t>Habitability</a:t>
            </a:r>
            <a:endParaRPr lang="lv-LV" dirty="0"/>
          </a:p>
          <a:p>
            <a:r>
              <a:rPr lang="lv-LV" dirty="0"/>
              <a:t>Accessibility</a:t>
            </a:r>
          </a:p>
          <a:p>
            <a:r>
              <a:rPr lang="lv-LV" dirty="0"/>
              <a:t>Location</a:t>
            </a:r>
          </a:p>
          <a:p>
            <a:r>
              <a:rPr lang="lv-LV" dirty="0"/>
              <a:t>Cultural adequacy</a:t>
            </a:r>
          </a:p>
          <a:p>
            <a:endParaRPr lang="en-GB" dirty="0"/>
          </a:p>
        </p:txBody>
      </p:sp>
    </p:spTree>
    <p:extLst>
      <p:ext uri="{BB962C8B-B14F-4D97-AF65-F5344CB8AC3E}">
        <p14:creationId xmlns:p14="http://schemas.microsoft.com/office/powerpoint/2010/main" val="27592227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AFF70-43BF-4807-8150-393B85C69ED6}"/>
              </a:ext>
            </a:extLst>
          </p:cNvPr>
          <p:cNvSpPr>
            <a:spLocks noGrp="1"/>
          </p:cNvSpPr>
          <p:nvPr>
            <p:ph type="title"/>
          </p:nvPr>
        </p:nvSpPr>
        <p:spPr/>
        <p:txBody>
          <a:bodyPr/>
          <a:lstStyle/>
          <a:p>
            <a:r>
              <a:rPr lang="lv-LV" dirty="0"/>
              <a:t>Two common misconceptions</a:t>
            </a:r>
            <a:endParaRPr lang="en-GB" dirty="0"/>
          </a:p>
        </p:txBody>
      </p:sp>
      <p:sp>
        <p:nvSpPr>
          <p:cNvPr id="3" name="Content Placeholder 2">
            <a:extLst>
              <a:ext uri="{FF2B5EF4-FFF2-40B4-BE49-F238E27FC236}">
                <a16:creationId xmlns:a16="http://schemas.microsoft.com/office/drawing/2014/main" id="{2AE7CBC7-A2A2-41FB-868E-2CF559D6E222}"/>
              </a:ext>
            </a:extLst>
          </p:cNvPr>
          <p:cNvSpPr>
            <a:spLocks noGrp="1"/>
          </p:cNvSpPr>
          <p:nvPr>
            <p:ph idx="1"/>
          </p:nvPr>
        </p:nvSpPr>
        <p:spPr>
          <a:xfrm>
            <a:off x="514350" y="1825625"/>
            <a:ext cx="10515600" cy="4667250"/>
          </a:xfrm>
        </p:spPr>
        <p:txBody>
          <a:bodyPr>
            <a:normAutofit/>
          </a:bodyPr>
          <a:lstStyle/>
          <a:p>
            <a:pPr marL="0" indent="0">
              <a:buNone/>
            </a:pPr>
            <a:r>
              <a:rPr lang="lv-LV" sz="2400" b="1" dirty="0">
                <a:solidFill>
                  <a:srgbClr val="095184"/>
                </a:solidFill>
              </a:rPr>
              <a:t>T</a:t>
            </a:r>
            <a:r>
              <a:rPr lang="en-GB" sz="2400" b="1" dirty="0">
                <a:solidFill>
                  <a:srgbClr val="095184"/>
                </a:solidFill>
              </a:rPr>
              <a:t>HE RIGHT TO ADEQUATE HOUSING DOES </a:t>
            </a:r>
            <a:r>
              <a:rPr lang="lv-LV" sz="2400" b="1" dirty="0">
                <a:solidFill>
                  <a:srgbClr val="095184"/>
                </a:solidFill>
              </a:rPr>
              <a:t>NOT</a:t>
            </a:r>
            <a:r>
              <a:rPr lang="en-GB" sz="2400" b="1" dirty="0">
                <a:solidFill>
                  <a:srgbClr val="095184"/>
                </a:solidFill>
              </a:rPr>
              <a:t> REQUIRE THE STATE</a:t>
            </a:r>
            <a:r>
              <a:rPr lang="lv-LV" sz="2400" b="1" dirty="0">
                <a:solidFill>
                  <a:srgbClr val="095184"/>
                </a:solidFill>
              </a:rPr>
              <a:t> </a:t>
            </a:r>
            <a:r>
              <a:rPr lang="en-GB" sz="2400" b="1" dirty="0">
                <a:solidFill>
                  <a:srgbClr val="095184"/>
                </a:solidFill>
              </a:rPr>
              <a:t>TO BUILD HOUSING FOR THE ENTIRE POPULATION.</a:t>
            </a:r>
            <a:endParaRPr lang="lv-LV" sz="2400" b="1" dirty="0">
              <a:solidFill>
                <a:srgbClr val="095184"/>
              </a:solidFill>
            </a:endParaRPr>
          </a:p>
          <a:p>
            <a:pPr marL="0" indent="0">
              <a:buNone/>
            </a:pPr>
            <a:r>
              <a:rPr lang="lv-LV" sz="2400" dirty="0"/>
              <a:t>It requires measures </a:t>
            </a:r>
            <a:r>
              <a:rPr lang="en-GB" sz="2400" dirty="0"/>
              <a:t>to prevent homelessness, prohibit forced evictions, address</a:t>
            </a:r>
            <a:r>
              <a:rPr lang="lv-LV" sz="2400" dirty="0"/>
              <a:t> </a:t>
            </a:r>
            <a:r>
              <a:rPr lang="en-GB" sz="2400" dirty="0"/>
              <a:t>discrimination, focus on the most vulnerable and </a:t>
            </a:r>
            <a:r>
              <a:rPr lang="en-GB" sz="2400" dirty="0" err="1"/>
              <a:t>marginali</a:t>
            </a:r>
            <a:r>
              <a:rPr lang="lv-LV" sz="2400" dirty="0"/>
              <a:t>s</a:t>
            </a:r>
            <a:r>
              <a:rPr lang="en-GB" sz="2400" dirty="0"/>
              <a:t>ed</a:t>
            </a:r>
            <a:r>
              <a:rPr lang="lv-LV" sz="2400" dirty="0"/>
              <a:t> </a:t>
            </a:r>
            <a:r>
              <a:rPr lang="en-GB" sz="2400" dirty="0"/>
              <a:t>groups, </a:t>
            </a:r>
            <a:r>
              <a:rPr lang="lv-LV" sz="2400" dirty="0"/>
              <a:t>and </a:t>
            </a:r>
            <a:r>
              <a:rPr lang="en-GB" sz="2400" dirty="0"/>
              <a:t>ensure security of tenure to all</a:t>
            </a:r>
            <a:r>
              <a:rPr lang="lv-LV" sz="2400" dirty="0"/>
              <a:t>.</a:t>
            </a:r>
          </a:p>
          <a:p>
            <a:pPr marL="0" indent="0">
              <a:buNone/>
            </a:pPr>
            <a:endParaRPr lang="lv-LV" sz="2400" dirty="0"/>
          </a:p>
          <a:p>
            <a:pPr marL="0" indent="0">
              <a:buNone/>
            </a:pPr>
            <a:r>
              <a:rPr lang="en-GB" sz="2400" b="1" dirty="0">
                <a:solidFill>
                  <a:srgbClr val="095184"/>
                </a:solidFill>
              </a:rPr>
              <a:t>THE RIGHT TO ADEQUATE HOUSING IS </a:t>
            </a:r>
            <a:r>
              <a:rPr lang="lv-LV" sz="2400" b="1" dirty="0">
                <a:solidFill>
                  <a:srgbClr val="095184"/>
                </a:solidFill>
              </a:rPr>
              <a:t>NOT</a:t>
            </a:r>
            <a:r>
              <a:rPr lang="en-GB" sz="2400" b="1" dirty="0">
                <a:solidFill>
                  <a:srgbClr val="095184"/>
                </a:solidFill>
              </a:rPr>
              <a:t> THE SAME AS THE RIGHT</a:t>
            </a:r>
            <a:r>
              <a:rPr lang="lv-LV" sz="2400" b="1" dirty="0">
                <a:solidFill>
                  <a:srgbClr val="095184"/>
                </a:solidFill>
              </a:rPr>
              <a:t> </a:t>
            </a:r>
            <a:r>
              <a:rPr lang="en-GB" sz="2400" b="1" dirty="0">
                <a:solidFill>
                  <a:srgbClr val="095184"/>
                </a:solidFill>
              </a:rPr>
              <a:t>TO LAND</a:t>
            </a:r>
            <a:r>
              <a:rPr lang="lv-LV" sz="2400" b="1" dirty="0">
                <a:solidFill>
                  <a:srgbClr val="095184"/>
                </a:solidFill>
              </a:rPr>
              <a:t> OR THE RIGHT TO PROPERTY</a:t>
            </a:r>
          </a:p>
          <a:p>
            <a:pPr marL="0" indent="0">
              <a:buNone/>
            </a:pPr>
            <a:r>
              <a:rPr lang="lv-LV" sz="2400" dirty="0"/>
              <a:t>Although the three are linked, these rights are not the same. </a:t>
            </a:r>
            <a:endParaRPr lang="en-GB" sz="2400" dirty="0"/>
          </a:p>
        </p:txBody>
      </p:sp>
    </p:spTree>
    <p:extLst>
      <p:ext uri="{BB962C8B-B14F-4D97-AF65-F5344CB8AC3E}">
        <p14:creationId xmlns:p14="http://schemas.microsoft.com/office/powerpoint/2010/main" val="3069531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94534-FCD8-435B-98F4-D878116D61AC}"/>
              </a:ext>
            </a:extLst>
          </p:cNvPr>
          <p:cNvSpPr>
            <a:spLocks noGrp="1"/>
          </p:cNvSpPr>
          <p:nvPr>
            <p:ph type="title"/>
          </p:nvPr>
        </p:nvSpPr>
        <p:spPr/>
        <p:txBody>
          <a:bodyPr/>
          <a:lstStyle/>
          <a:p>
            <a:r>
              <a:rPr lang="lv-LV" dirty="0"/>
              <a:t>Right to (the highest attainable standard of) health</a:t>
            </a:r>
            <a:endParaRPr lang="en-GB" dirty="0"/>
          </a:p>
        </p:txBody>
      </p:sp>
      <p:sp>
        <p:nvSpPr>
          <p:cNvPr id="3" name="Content Placeholder 2">
            <a:extLst>
              <a:ext uri="{FF2B5EF4-FFF2-40B4-BE49-F238E27FC236}">
                <a16:creationId xmlns:a16="http://schemas.microsoft.com/office/drawing/2014/main" id="{56C8E30A-AC14-47B4-90F2-AB2E4F2EE6CE}"/>
              </a:ext>
            </a:extLst>
          </p:cNvPr>
          <p:cNvSpPr>
            <a:spLocks noGrp="1"/>
          </p:cNvSpPr>
          <p:nvPr>
            <p:ph idx="1"/>
          </p:nvPr>
        </p:nvSpPr>
        <p:spPr>
          <a:xfrm>
            <a:off x="514350" y="1825624"/>
            <a:ext cx="10515600" cy="4667251"/>
          </a:xfrm>
        </p:spPr>
        <p:txBody>
          <a:bodyPr>
            <a:normAutofit/>
          </a:bodyPr>
          <a:lstStyle/>
          <a:p>
            <a:pPr marL="0" indent="0">
              <a:buNone/>
            </a:pPr>
            <a:r>
              <a:rPr lang="en-GB" sz="2400" b="1" dirty="0"/>
              <a:t>THE RIGHT TO HEALTH ≠</a:t>
            </a:r>
            <a:r>
              <a:rPr lang="lv-LV" sz="2400" b="1" dirty="0"/>
              <a:t> THE </a:t>
            </a:r>
            <a:r>
              <a:rPr lang="en-GB" sz="2400" b="1" dirty="0"/>
              <a:t>RIGHT TO BE HEALTHY</a:t>
            </a:r>
            <a:endParaRPr lang="lv-LV" sz="2400" b="1" dirty="0"/>
          </a:p>
          <a:p>
            <a:pPr marL="0" indent="0">
              <a:buNone/>
            </a:pPr>
            <a:endParaRPr lang="lv-LV" sz="2400" dirty="0"/>
          </a:p>
          <a:p>
            <a:pPr marL="0" indent="0">
              <a:buNone/>
            </a:pPr>
            <a:r>
              <a:rPr lang="lv-LV" sz="2400" b="1" dirty="0"/>
              <a:t>Defininition in the </a:t>
            </a:r>
            <a:r>
              <a:rPr lang="en-GB" sz="2400" b="1" dirty="0"/>
              <a:t>CESCR General Comment No. </a:t>
            </a:r>
            <a:r>
              <a:rPr lang="lv-LV" sz="2400" b="1" dirty="0"/>
              <a:t>12</a:t>
            </a:r>
            <a:r>
              <a:rPr lang="en-GB" sz="2400" b="1" dirty="0"/>
              <a:t>: </a:t>
            </a:r>
            <a:endParaRPr lang="lv-LV" sz="2400" b="1" dirty="0"/>
          </a:p>
          <a:p>
            <a:pPr marL="0" indent="0">
              <a:buNone/>
            </a:pPr>
            <a:r>
              <a:rPr lang="lv-LV" sz="2400" dirty="0"/>
              <a:t>[...] </a:t>
            </a:r>
            <a:r>
              <a:rPr lang="en-GB" sz="2400" dirty="0"/>
              <a:t>inclusive right extending not only to </a:t>
            </a:r>
            <a:r>
              <a:rPr lang="en-GB" sz="2400" b="1" dirty="0">
                <a:solidFill>
                  <a:srgbClr val="095184"/>
                </a:solidFill>
              </a:rPr>
              <a:t>timely and appropriate health care </a:t>
            </a:r>
            <a:r>
              <a:rPr lang="en-GB" sz="2400" dirty="0"/>
              <a:t>but also </a:t>
            </a:r>
            <a:r>
              <a:rPr lang="en-GB" sz="2400" b="1" dirty="0">
                <a:solidFill>
                  <a:srgbClr val="095184"/>
                </a:solidFill>
              </a:rPr>
              <a:t>to the</a:t>
            </a:r>
            <a:r>
              <a:rPr lang="lv-LV" sz="2400" b="1" dirty="0">
                <a:solidFill>
                  <a:srgbClr val="095184"/>
                </a:solidFill>
              </a:rPr>
              <a:t> </a:t>
            </a:r>
            <a:r>
              <a:rPr lang="en-GB" sz="2400" b="1" dirty="0">
                <a:solidFill>
                  <a:srgbClr val="095184"/>
                </a:solidFill>
              </a:rPr>
              <a:t>underlying determinants of health</a:t>
            </a:r>
            <a:r>
              <a:rPr lang="en-GB" sz="2400" dirty="0"/>
              <a:t>, such as access to safe and potable water and</a:t>
            </a:r>
            <a:r>
              <a:rPr lang="lv-LV" sz="2400" dirty="0"/>
              <a:t> </a:t>
            </a:r>
            <a:r>
              <a:rPr lang="en-GB" sz="2400" dirty="0"/>
              <a:t>adequate sanitation, an adequate supply of safe food, nutrition and housing, healthy</a:t>
            </a:r>
            <a:r>
              <a:rPr lang="lv-LV" sz="2400" dirty="0"/>
              <a:t> </a:t>
            </a:r>
            <a:r>
              <a:rPr lang="en-GB" sz="2400" dirty="0"/>
              <a:t>occupational and environmental conditions, and access to health-related education and</a:t>
            </a:r>
            <a:r>
              <a:rPr lang="lv-LV" sz="2400" dirty="0"/>
              <a:t> </a:t>
            </a:r>
            <a:r>
              <a:rPr lang="en-GB" sz="2400" dirty="0"/>
              <a:t>information, including on sexual and reproductive health.</a:t>
            </a:r>
            <a:endParaRPr lang="lv-LV" sz="2400" dirty="0"/>
          </a:p>
        </p:txBody>
      </p:sp>
    </p:spTree>
    <p:extLst>
      <p:ext uri="{BB962C8B-B14F-4D97-AF65-F5344CB8AC3E}">
        <p14:creationId xmlns:p14="http://schemas.microsoft.com/office/powerpoint/2010/main" val="34701374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B244E-D3F1-4B83-AE9C-C63301CDF741}"/>
              </a:ext>
            </a:extLst>
          </p:cNvPr>
          <p:cNvSpPr>
            <a:spLocks noGrp="1"/>
          </p:cNvSpPr>
          <p:nvPr>
            <p:ph type="title"/>
          </p:nvPr>
        </p:nvSpPr>
        <p:spPr/>
        <p:txBody>
          <a:bodyPr/>
          <a:lstStyle/>
          <a:p>
            <a:r>
              <a:rPr lang="en-GB" sz="3600" dirty="0"/>
              <a:t>International Covenant on Economic, Social and Cultural Rights</a:t>
            </a:r>
            <a:endParaRPr lang="en-GB" dirty="0"/>
          </a:p>
        </p:txBody>
      </p:sp>
      <p:sp>
        <p:nvSpPr>
          <p:cNvPr id="3" name="Content Placeholder 2">
            <a:extLst>
              <a:ext uri="{FF2B5EF4-FFF2-40B4-BE49-F238E27FC236}">
                <a16:creationId xmlns:a16="http://schemas.microsoft.com/office/drawing/2014/main" id="{AA93A353-098F-4065-957F-9CA0A10A1EFB}"/>
              </a:ext>
            </a:extLst>
          </p:cNvPr>
          <p:cNvSpPr>
            <a:spLocks noGrp="1"/>
          </p:cNvSpPr>
          <p:nvPr>
            <p:ph idx="1"/>
          </p:nvPr>
        </p:nvSpPr>
        <p:spPr/>
        <p:txBody>
          <a:bodyPr/>
          <a:lstStyle/>
          <a:p>
            <a:pPr marL="0" indent="0">
              <a:buNone/>
            </a:pPr>
            <a:r>
              <a:rPr lang="lv-LV" b="1" dirty="0"/>
              <a:t>Article 12(1)</a:t>
            </a:r>
          </a:p>
          <a:p>
            <a:pPr marL="0" indent="0">
              <a:buNone/>
            </a:pPr>
            <a:r>
              <a:rPr lang="en-GB" dirty="0"/>
              <a:t>The States Parties to the present Covenant recognize the right of everyone to the enjoyment </a:t>
            </a:r>
            <a:r>
              <a:rPr lang="en-GB" b="1" dirty="0">
                <a:solidFill>
                  <a:srgbClr val="095184"/>
                </a:solidFill>
              </a:rPr>
              <a:t>of the highest attainable standard of physical and mental health</a:t>
            </a:r>
            <a:r>
              <a:rPr lang="en-GB" dirty="0"/>
              <a:t>.</a:t>
            </a:r>
          </a:p>
        </p:txBody>
      </p:sp>
    </p:spTree>
    <p:extLst>
      <p:ext uri="{BB962C8B-B14F-4D97-AF65-F5344CB8AC3E}">
        <p14:creationId xmlns:p14="http://schemas.microsoft.com/office/powerpoint/2010/main" val="6651924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DA6B3-09FA-4D51-8356-92E4D230F4EB}"/>
              </a:ext>
            </a:extLst>
          </p:cNvPr>
          <p:cNvSpPr>
            <a:spLocks noGrp="1"/>
          </p:cNvSpPr>
          <p:nvPr>
            <p:ph type="title"/>
          </p:nvPr>
        </p:nvSpPr>
        <p:spPr>
          <a:xfrm>
            <a:off x="514350" y="365125"/>
            <a:ext cx="5238750" cy="1325563"/>
          </a:xfrm>
        </p:spPr>
        <p:txBody>
          <a:bodyPr/>
          <a:lstStyle/>
          <a:p>
            <a:r>
              <a:rPr lang="lv-LV" b="1" dirty="0"/>
              <a:t>Freedoms</a:t>
            </a:r>
            <a:endParaRPr lang="en-GB" b="1" dirty="0"/>
          </a:p>
        </p:txBody>
      </p:sp>
      <p:sp>
        <p:nvSpPr>
          <p:cNvPr id="3" name="Content Placeholder 2">
            <a:extLst>
              <a:ext uri="{FF2B5EF4-FFF2-40B4-BE49-F238E27FC236}">
                <a16:creationId xmlns:a16="http://schemas.microsoft.com/office/drawing/2014/main" id="{753F6340-55AB-4F7F-A4F3-FCF7A805A951}"/>
              </a:ext>
            </a:extLst>
          </p:cNvPr>
          <p:cNvSpPr>
            <a:spLocks noGrp="1"/>
          </p:cNvSpPr>
          <p:nvPr>
            <p:ph idx="1"/>
          </p:nvPr>
        </p:nvSpPr>
        <p:spPr>
          <a:xfrm>
            <a:off x="514350" y="1825625"/>
            <a:ext cx="4806950" cy="4351338"/>
          </a:xfrm>
        </p:spPr>
        <p:txBody>
          <a:bodyPr>
            <a:normAutofit/>
          </a:bodyPr>
          <a:lstStyle/>
          <a:p>
            <a:r>
              <a:rPr lang="lv-LV" sz="2400" dirty="0"/>
              <a:t>Right to </a:t>
            </a:r>
            <a:r>
              <a:rPr lang="en-GB" sz="2400" dirty="0"/>
              <a:t>control one’s health and body, including sexual and reproductive freedom</a:t>
            </a:r>
            <a:r>
              <a:rPr lang="lv-LV" sz="2400" dirty="0"/>
              <a:t>;</a:t>
            </a:r>
          </a:p>
          <a:p>
            <a:r>
              <a:rPr lang="lv-LV" sz="2400" dirty="0"/>
              <a:t>R</a:t>
            </a:r>
            <a:r>
              <a:rPr lang="en-GB" sz="2400" dirty="0" err="1"/>
              <a:t>ight</a:t>
            </a:r>
            <a:r>
              <a:rPr lang="en-GB" sz="2400" dirty="0"/>
              <a:t> to be free from interference</a:t>
            </a:r>
            <a:r>
              <a:rPr lang="lv-LV" sz="2400" dirty="0"/>
              <a:t> (</a:t>
            </a:r>
            <a:r>
              <a:rPr lang="en-GB" sz="2400" dirty="0"/>
              <a:t>to be free from torture, non-consensual medical treatment</a:t>
            </a:r>
            <a:r>
              <a:rPr lang="lv-LV" sz="2400" dirty="0"/>
              <a:t>,forced  sterilisation and </a:t>
            </a:r>
            <a:r>
              <a:rPr lang="en-GB" sz="2400" dirty="0"/>
              <a:t>experimentation</a:t>
            </a:r>
            <a:r>
              <a:rPr lang="lv-LV" sz="2400" dirty="0"/>
              <a:t>)</a:t>
            </a:r>
            <a:endParaRPr lang="en-GB" sz="2400" dirty="0"/>
          </a:p>
        </p:txBody>
      </p:sp>
      <p:sp>
        <p:nvSpPr>
          <p:cNvPr id="4" name="Title 1">
            <a:extLst>
              <a:ext uri="{FF2B5EF4-FFF2-40B4-BE49-F238E27FC236}">
                <a16:creationId xmlns:a16="http://schemas.microsoft.com/office/drawing/2014/main" id="{90D04C7D-D00C-46EC-A472-C2C286B55C35}"/>
              </a:ext>
            </a:extLst>
          </p:cNvPr>
          <p:cNvSpPr txBox="1">
            <a:spLocks/>
          </p:cNvSpPr>
          <p:nvPr/>
        </p:nvSpPr>
        <p:spPr>
          <a:xfrm>
            <a:off x="5924550" y="365124"/>
            <a:ext cx="52387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a:lstStyle>
          <a:p>
            <a:r>
              <a:rPr lang="lv-LV" b="1" dirty="0"/>
              <a:t>Entitlements</a:t>
            </a:r>
            <a:endParaRPr lang="en-GB" b="1" dirty="0"/>
          </a:p>
        </p:txBody>
      </p:sp>
      <p:sp>
        <p:nvSpPr>
          <p:cNvPr id="5" name="Content Placeholder 2">
            <a:extLst>
              <a:ext uri="{FF2B5EF4-FFF2-40B4-BE49-F238E27FC236}">
                <a16:creationId xmlns:a16="http://schemas.microsoft.com/office/drawing/2014/main" id="{A96E34FA-CCDD-48F2-A819-DBF44EF03BB1}"/>
              </a:ext>
            </a:extLst>
          </p:cNvPr>
          <p:cNvSpPr txBox="1">
            <a:spLocks/>
          </p:cNvSpPr>
          <p:nvPr/>
        </p:nvSpPr>
        <p:spPr>
          <a:xfrm>
            <a:off x="5924550" y="1825625"/>
            <a:ext cx="5238750" cy="435133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sz="2400" dirty="0"/>
              <a:t>R</a:t>
            </a:r>
            <a:r>
              <a:rPr lang="en-GB" sz="2400" dirty="0" err="1"/>
              <a:t>ight</a:t>
            </a:r>
            <a:r>
              <a:rPr lang="en-GB" sz="2400" dirty="0"/>
              <a:t> to a system of health protection; </a:t>
            </a:r>
            <a:endParaRPr lang="lv-LV" sz="2400" dirty="0"/>
          </a:p>
          <a:p>
            <a:r>
              <a:rPr lang="lv-LV" sz="2400" dirty="0"/>
              <a:t>R</a:t>
            </a:r>
            <a:r>
              <a:rPr lang="en-GB" sz="2400" dirty="0" err="1"/>
              <a:t>ight</a:t>
            </a:r>
            <a:r>
              <a:rPr lang="en-GB" sz="2400" dirty="0"/>
              <a:t> to prevention, treatment and control of diseases; </a:t>
            </a:r>
            <a:endParaRPr lang="lv-LV" sz="2400" dirty="0"/>
          </a:p>
          <a:p>
            <a:r>
              <a:rPr lang="en-GB" sz="2400" dirty="0"/>
              <a:t>Access to essential medicines</a:t>
            </a:r>
            <a:r>
              <a:rPr lang="lv-LV" sz="2400" dirty="0"/>
              <a:t> and health services;</a:t>
            </a:r>
          </a:p>
          <a:p>
            <a:r>
              <a:rPr lang="en-GB" sz="2400" dirty="0"/>
              <a:t>Participation of the population in health-related decision</a:t>
            </a:r>
            <a:r>
              <a:rPr lang="lv-LV" sz="2400" dirty="0"/>
              <a:t>-</a:t>
            </a:r>
            <a:r>
              <a:rPr lang="en-GB" sz="2400" dirty="0"/>
              <a:t>making</a:t>
            </a:r>
            <a:r>
              <a:rPr lang="lv-LV" sz="2400" dirty="0"/>
              <a:t>, etc.</a:t>
            </a:r>
            <a:endParaRPr lang="en-GB" sz="2400" dirty="0"/>
          </a:p>
        </p:txBody>
      </p:sp>
    </p:spTree>
    <p:extLst>
      <p:ext uri="{BB962C8B-B14F-4D97-AF65-F5344CB8AC3E}">
        <p14:creationId xmlns:p14="http://schemas.microsoft.com/office/powerpoint/2010/main" val="17852653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2D387-5DBB-400C-A10B-E2D75C312996}"/>
              </a:ext>
            </a:extLst>
          </p:cNvPr>
          <p:cNvSpPr>
            <a:spLocks noGrp="1"/>
          </p:cNvSpPr>
          <p:nvPr>
            <p:ph type="title"/>
          </p:nvPr>
        </p:nvSpPr>
        <p:spPr/>
        <p:txBody>
          <a:bodyPr/>
          <a:lstStyle/>
          <a:p>
            <a:r>
              <a:rPr lang="lv-LV" dirty="0"/>
              <a:t>Right to </a:t>
            </a:r>
            <a:r>
              <a:rPr lang="en-GB" sz="4000" dirty="0"/>
              <a:t>clean environment </a:t>
            </a:r>
            <a:endParaRPr lang="en-GB" dirty="0"/>
          </a:p>
        </p:txBody>
      </p:sp>
      <p:sp>
        <p:nvSpPr>
          <p:cNvPr id="3" name="Content Placeholder 2">
            <a:extLst>
              <a:ext uri="{FF2B5EF4-FFF2-40B4-BE49-F238E27FC236}">
                <a16:creationId xmlns:a16="http://schemas.microsoft.com/office/drawing/2014/main" id="{BC67FD07-D921-4788-9C74-C3A80ECAA6C4}"/>
              </a:ext>
            </a:extLst>
          </p:cNvPr>
          <p:cNvSpPr>
            <a:spLocks noGrp="1"/>
          </p:cNvSpPr>
          <p:nvPr>
            <p:ph idx="1"/>
          </p:nvPr>
        </p:nvSpPr>
        <p:spPr/>
        <p:txBody>
          <a:bodyPr>
            <a:normAutofit/>
          </a:bodyPr>
          <a:lstStyle/>
          <a:p>
            <a:pPr marL="0" indent="0">
              <a:buNone/>
            </a:pPr>
            <a:r>
              <a:rPr lang="en-GB" dirty="0"/>
              <a:t>Report of the ex-Special Rapporteur</a:t>
            </a:r>
            <a:r>
              <a:rPr lang="lv-LV" dirty="0"/>
              <a:t> John H. Knox:</a:t>
            </a:r>
          </a:p>
          <a:p>
            <a:pPr marL="0" indent="0">
              <a:buNone/>
            </a:pPr>
            <a:r>
              <a:rPr lang="en-GB" dirty="0"/>
              <a:t>“A safe, clean,</a:t>
            </a:r>
            <a:r>
              <a:rPr lang="lv-LV" dirty="0"/>
              <a:t> </a:t>
            </a:r>
            <a:r>
              <a:rPr lang="en-GB" dirty="0"/>
              <a:t>healthy and </a:t>
            </a:r>
            <a:r>
              <a:rPr lang="en-GB" b="1" dirty="0"/>
              <a:t>sustainable environment is necessary for the full enjoyment of a vast</a:t>
            </a:r>
            <a:r>
              <a:rPr lang="lv-LV" b="1" dirty="0"/>
              <a:t> </a:t>
            </a:r>
            <a:r>
              <a:rPr lang="en-GB" b="1" dirty="0"/>
              <a:t>range of human rights</a:t>
            </a:r>
            <a:r>
              <a:rPr lang="en-GB" dirty="0"/>
              <a:t>, including the rights to life, health, food, water and</a:t>
            </a:r>
            <a:r>
              <a:rPr lang="lv-LV" dirty="0"/>
              <a:t> </a:t>
            </a:r>
            <a:r>
              <a:rPr lang="en-GB" dirty="0"/>
              <a:t>development. At the same time, </a:t>
            </a:r>
            <a:r>
              <a:rPr lang="en-GB" b="1" dirty="0"/>
              <a:t>the exercise of human rights</a:t>
            </a:r>
            <a:r>
              <a:rPr lang="en-GB" dirty="0"/>
              <a:t>, including the rights to</a:t>
            </a:r>
            <a:r>
              <a:rPr lang="lv-LV" dirty="0"/>
              <a:t> </a:t>
            </a:r>
            <a:r>
              <a:rPr lang="en-GB" dirty="0"/>
              <a:t>information, participation and remedy, </a:t>
            </a:r>
            <a:r>
              <a:rPr lang="en-GB" b="1" dirty="0"/>
              <a:t>is vital to the protection of the environment</a:t>
            </a:r>
            <a:r>
              <a:rPr lang="en-GB" dirty="0"/>
              <a:t>.”</a:t>
            </a:r>
          </a:p>
        </p:txBody>
      </p:sp>
    </p:spTree>
    <p:extLst>
      <p:ext uri="{BB962C8B-B14F-4D97-AF65-F5344CB8AC3E}">
        <p14:creationId xmlns:p14="http://schemas.microsoft.com/office/powerpoint/2010/main" val="2883880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BBDBE-E6B1-4B59-A87F-E192E384B04D}"/>
              </a:ext>
            </a:extLst>
          </p:cNvPr>
          <p:cNvSpPr>
            <a:spLocks noGrp="1"/>
          </p:cNvSpPr>
          <p:nvPr>
            <p:ph type="title"/>
          </p:nvPr>
        </p:nvSpPr>
        <p:spPr/>
        <p:txBody>
          <a:bodyPr/>
          <a:lstStyle/>
          <a:p>
            <a:r>
              <a:rPr lang="en-GB" dirty="0"/>
              <a:t>Identified substantive elements</a:t>
            </a:r>
          </a:p>
        </p:txBody>
      </p:sp>
      <p:sp>
        <p:nvSpPr>
          <p:cNvPr id="3" name="Content Placeholder 2">
            <a:extLst>
              <a:ext uri="{FF2B5EF4-FFF2-40B4-BE49-F238E27FC236}">
                <a16:creationId xmlns:a16="http://schemas.microsoft.com/office/drawing/2014/main" id="{2DC57D63-3226-441A-A67D-C683561EE6BC}"/>
              </a:ext>
            </a:extLst>
          </p:cNvPr>
          <p:cNvSpPr>
            <a:spLocks noGrp="1"/>
          </p:cNvSpPr>
          <p:nvPr>
            <p:ph idx="1"/>
          </p:nvPr>
        </p:nvSpPr>
        <p:spPr/>
        <p:txBody>
          <a:bodyPr/>
          <a:lstStyle/>
          <a:p>
            <a:pPr marL="514350" indent="-514350">
              <a:buFont typeface="+mj-lt"/>
              <a:buAutoNum type="arabicPeriod"/>
            </a:pPr>
            <a:r>
              <a:rPr lang="en-GB" dirty="0"/>
              <a:t>Clean air</a:t>
            </a:r>
          </a:p>
          <a:p>
            <a:pPr marL="514350" indent="-514350">
              <a:buFont typeface="+mj-lt"/>
              <a:buAutoNum type="arabicPeriod"/>
            </a:pPr>
            <a:r>
              <a:rPr lang="en-GB" dirty="0"/>
              <a:t>Safe climate</a:t>
            </a:r>
          </a:p>
          <a:p>
            <a:pPr marL="514350" indent="-514350">
              <a:buFont typeface="+mj-lt"/>
              <a:buAutoNum type="arabicPeriod"/>
            </a:pPr>
            <a:r>
              <a:rPr lang="en-GB" dirty="0"/>
              <a:t>Healthy and sustainably produced food</a:t>
            </a:r>
          </a:p>
          <a:p>
            <a:pPr marL="514350" indent="-514350">
              <a:buFont typeface="+mj-lt"/>
              <a:buAutoNum type="arabicPeriod"/>
            </a:pPr>
            <a:r>
              <a:rPr lang="en-GB" dirty="0"/>
              <a:t>Access to safe water and adequate sanitation</a:t>
            </a:r>
          </a:p>
          <a:p>
            <a:pPr marL="514350" indent="-514350">
              <a:buFont typeface="+mj-lt"/>
              <a:buAutoNum type="arabicPeriod"/>
            </a:pPr>
            <a:r>
              <a:rPr lang="en-GB" dirty="0"/>
              <a:t>Non-toxic environments in which to live, work and play</a:t>
            </a:r>
          </a:p>
          <a:p>
            <a:pPr marL="514350" indent="-514350">
              <a:buFont typeface="+mj-lt"/>
              <a:buAutoNum type="arabicPeriod"/>
            </a:pPr>
            <a:r>
              <a:rPr lang="en-GB" dirty="0"/>
              <a:t>Healthy ecosystems and biodiversity</a:t>
            </a:r>
          </a:p>
        </p:txBody>
      </p:sp>
    </p:spTree>
    <p:extLst>
      <p:ext uri="{BB962C8B-B14F-4D97-AF65-F5344CB8AC3E}">
        <p14:creationId xmlns:p14="http://schemas.microsoft.com/office/powerpoint/2010/main" val="28640165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Autofit/>
          </a:bodyPr>
          <a:lstStyle/>
          <a:p>
            <a:r>
              <a:rPr lang="en-GB" sz="3600" dirty="0"/>
              <a:t>A starting point: conceptualising rights to land, natural resources, food, water, housing, health and clean environment and an international regulation of these rights</a:t>
            </a:r>
            <a:endParaRPr lang="lv-LV" sz="3600" dirty="0"/>
          </a:p>
        </p:txBody>
      </p:sp>
      <p:sp>
        <p:nvSpPr>
          <p:cNvPr id="3" name="Subtitle 2"/>
          <p:cNvSpPr>
            <a:spLocks noGrp="1"/>
          </p:cNvSpPr>
          <p:nvPr>
            <p:ph type="subTitle" idx="1"/>
          </p:nvPr>
        </p:nvSpPr>
        <p:spPr>
          <a:xfrm>
            <a:off x="1524000" y="4092915"/>
            <a:ext cx="9144000" cy="1177724"/>
          </a:xfrm>
        </p:spPr>
        <p:txBody>
          <a:bodyPr>
            <a:normAutofit fontScale="92500" lnSpcReduction="10000"/>
          </a:bodyPr>
          <a:lstStyle/>
          <a:p>
            <a:r>
              <a:rPr lang="lv-LV" sz="3200" b="1" dirty="0"/>
              <a:t>Business and Natural Resources Rights</a:t>
            </a:r>
          </a:p>
          <a:p>
            <a:r>
              <a:rPr lang="lv-LV" sz="3200" b="1" dirty="0"/>
              <a:t>Q&amp;A session</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321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D622EE9-227F-4D8A-9B4E-99FEAEF6C508}"/>
              </a:ext>
            </a:extLst>
          </p:cNvPr>
          <p:cNvSpPr>
            <a:spLocks noGrp="1"/>
          </p:cNvSpPr>
          <p:nvPr>
            <p:ph type="title"/>
          </p:nvPr>
        </p:nvSpPr>
        <p:spPr/>
        <p:txBody>
          <a:bodyPr>
            <a:normAutofit/>
          </a:bodyPr>
          <a:lstStyle/>
          <a:p>
            <a:r>
              <a:rPr lang="lv-LV" sz="3600" dirty="0"/>
              <a:t>Land rights: why important?</a:t>
            </a:r>
            <a:endParaRPr lang="en-GB" sz="3600" dirty="0"/>
          </a:p>
        </p:txBody>
      </p:sp>
      <p:sp>
        <p:nvSpPr>
          <p:cNvPr id="10" name="Content Placeholder 9">
            <a:extLst>
              <a:ext uri="{FF2B5EF4-FFF2-40B4-BE49-F238E27FC236}">
                <a16:creationId xmlns:a16="http://schemas.microsoft.com/office/drawing/2014/main" id="{BC93D89E-1EA2-4524-BC17-3A1548EAAB98}"/>
              </a:ext>
            </a:extLst>
          </p:cNvPr>
          <p:cNvSpPr>
            <a:spLocks noGrp="1"/>
          </p:cNvSpPr>
          <p:nvPr>
            <p:ph idx="1"/>
          </p:nvPr>
        </p:nvSpPr>
        <p:spPr>
          <a:xfrm>
            <a:off x="514350" y="1690688"/>
            <a:ext cx="7365930" cy="4667250"/>
          </a:xfrm>
        </p:spPr>
        <p:txBody>
          <a:bodyPr>
            <a:normAutofit lnSpcReduction="10000"/>
          </a:bodyPr>
          <a:lstStyle/>
          <a:p>
            <a:pPr marL="0" indent="0">
              <a:lnSpc>
                <a:spcPct val="114000"/>
              </a:lnSpc>
              <a:spcBef>
                <a:spcPts val="600"/>
              </a:spcBef>
              <a:spcAft>
                <a:spcPts val="600"/>
              </a:spcAft>
              <a:buNone/>
            </a:pPr>
            <a:r>
              <a:rPr lang="lv-LV" sz="2400" dirty="0"/>
              <a:t>Land rights are interlinked with </a:t>
            </a:r>
          </a:p>
          <a:p>
            <a:pPr marL="0" indent="0">
              <a:lnSpc>
                <a:spcPct val="114000"/>
              </a:lnSpc>
              <a:spcBef>
                <a:spcPts val="600"/>
              </a:spcBef>
              <a:spcAft>
                <a:spcPts val="600"/>
              </a:spcAft>
              <a:buNone/>
            </a:pPr>
            <a:r>
              <a:rPr lang="lv-LV" sz="2400" b="1" dirty="0">
                <a:solidFill>
                  <a:srgbClr val="095184"/>
                </a:solidFill>
              </a:rPr>
              <a:t>ECONOMIC SECURITY</a:t>
            </a:r>
          </a:p>
          <a:p>
            <a:pPr marL="0" indent="0">
              <a:lnSpc>
                <a:spcPct val="114000"/>
              </a:lnSpc>
              <a:spcBef>
                <a:spcPts val="600"/>
              </a:spcBef>
              <a:spcAft>
                <a:spcPts val="600"/>
              </a:spcAft>
              <a:buNone/>
            </a:pPr>
            <a:r>
              <a:rPr lang="lv-LV" sz="2400" b="1" dirty="0">
                <a:solidFill>
                  <a:srgbClr val="095184"/>
                </a:solidFill>
              </a:rPr>
              <a:t>POVERTY REDUCTION</a:t>
            </a:r>
          </a:p>
          <a:p>
            <a:pPr marL="0" indent="0">
              <a:lnSpc>
                <a:spcPct val="114000"/>
              </a:lnSpc>
              <a:spcBef>
                <a:spcPts val="600"/>
              </a:spcBef>
              <a:spcAft>
                <a:spcPts val="600"/>
              </a:spcAft>
              <a:buNone/>
            </a:pPr>
            <a:r>
              <a:rPr lang="lv-LV" sz="2400" b="1" dirty="0">
                <a:solidFill>
                  <a:srgbClr val="095184"/>
                </a:solidFill>
              </a:rPr>
              <a:t>SUSTAINABLE DEVELOPMENT</a:t>
            </a:r>
          </a:p>
          <a:p>
            <a:pPr marL="0" indent="0">
              <a:lnSpc>
                <a:spcPct val="114000"/>
              </a:lnSpc>
              <a:spcBef>
                <a:spcPts val="600"/>
              </a:spcBef>
              <a:spcAft>
                <a:spcPts val="600"/>
              </a:spcAft>
              <a:buNone/>
            </a:pPr>
            <a:r>
              <a:rPr lang="lv-LV" sz="2400" b="1" dirty="0">
                <a:solidFill>
                  <a:srgbClr val="095184"/>
                </a:solidFill>
              </a:rPr>
              <a:t>CLIMATE CHANGE</a:t>
            </a:r>
          </a:p>
          <a:p>
            <a:pPr marL="0" indent="0">
              <a:lnSpc>
                <a:spcPct val="114000"/>
              </a:lnSpc>
              <a:spcBef>
                <a:spcPts val="600"/>
              </a:spcBef>
              <a:spcAft>
                <a:spcPts val="600"/>
              </a:spcAft>
              <a:buNone/>
            </a:pPr>
            <a:r>
              <a:rPr lang="lv-LV" sz="2400" b="1" dirty="0">
                <a:solidFill>
                  <a:srgbClr val="095184"/>
                </a:solidFill>
              </a:rPr>
              <a:t>URBANISATION, etc.</a:t>
            </a:r>
          </a:p>
          <a:p>
            <a:pPr marL="0" indent="0">
              <a:lnSpc>
                <a:spcPct val="114000"/>
              </a:lnSpc>
              <a:spcBef>
                <a:spcPts val="600"/>
              </a:spcBef>
              <a:spcAft>
                <a:spcPts val="600"/>
              </a:spcAft>
              <a:buNone/>
            </a:pPr>
            <a:endParaRPr lang="lv-LV" sz="2400" b="1" dirty="0">
              <a:solidFill>
                <a:srgbClr val="095184"/>
              </a:solidFill>
            </a:endParaRPr>
          </a:p>
          <a:p>
            <a:pPr marL="0" indent="0">
              <a:lnSpc>
                <a:spcPct val="114000"/>
              </a:lnSpc>
              <a:spcBef>
                <a:spcPts val="600"/>
              </a:spcBef>
              <a:spcAft>
                <a:spcPts val="600"/>
              </a:spcAft>
              <a:buNone/>
            </a:pPr>
            <a:r>
              <a:rPr lang="lv-LV" sz="2400" dirty="0"/>
              <a:t>Land is often an instrument of oppression and control over territories becomes the core of conflicts.</a:t>
            </a:r>
          </a:p>
        </p:txBody>
      </p:sp>
      <p:pic>
        <p:nvPicPr>
          <p:cNvPr id="2" name="Picture 1">
            <a:extLst>
              <a:ext uri="{FF2B5EF4-FFF2-40B4-BE49-F238E27FC236}">
                <a16:creationId xmlns:a16="http://schemas.microsoft.com/office/drawing/2014/main" id="{DD00C705-7EFE-4611-9FA9-4021704E783B}"/>
              </a:ext>
            </a:extLst>
          </p:cNvPr>
          <p:cNvPicPr>
            <a:picLocks noChangeAspect="1"/>
          </p:cNvPicPr>
          <p:nvPr/>
        </p:nvPicPr>
        <p:blipFill>
          <a:blip r:embed="rId3"/>
          <a:stretch>
            <a:fillRect/>
          </a:stretch>
        </p:blipFill>
        <p:spPr>
          <a:xfrm>
            <a:off x="7294652" y="1540857"/>
            <a:ext cx="1725897" cy="1725897"/>
          </a:xfrm>
          <a:prstGeom prst="rect">
            <a:avLst/>
          </a:prstGeom>
        </p:spPr>
      </p:pic>
      <p:pic>
        <p:nvPicPr>
          <p:cNvPr id="3" name="Picture 2">
            <a:extLst>
              <a:ext uri="{FF2B5EF4-FFF2-40B4-BE49-F238E27FC236}">
                <a16:creationId xmlns:a16="http://schemas.microsoft.com/office/drawing/2014/main" id="{F39F4C91-965B-4A3C-99E4-E19ADB4C791B}"/>
              </a:ext>
            </a:extLst>
          </p:cNvPr>
          <p:cNvPicPr>
            <a:picLocks noChangeAspect="1"/>
          </p:cNvPicPr>
          <p:nvPr/>
        </p:nvPicPr>
        <p:blipFill>
          <a:blip r:embed="rId4"/>
          <a:stretch>
            <a:fillRect/>
          </a:stretch>
        </p:blipFill>
        <p:spPr>
          <a:xfrm>
            <a:off x="9276609" y="1528442"/>
            <a:ext cx="1975786" cy="1725897"/>
          </a:xfrm>
          <a:prstGeom prst="rect">
            <a:avLst/>
          </a:prstGeom>
        </p:spPr>
      </p:pic>
      <p:pic>
        <p:nvPicPr>
          <p:cNvPr id="5" name="Picture 4">
            <a:extLst>
              <a:ext uri="{FF2B5EF4-FFF2-40B4-BE49-F238E27FC236}">
                <a16:creationId xmlns:a16="http://schemas.microsoft.com/office/drawing/2014/main" id="{56BF9D37-A965-4354-B52D-F3AB98052385}"/>
              </a:ext>
            </a:extLst>
          </p:cNvPr>
          <p:cNvPicPr>
            <a:picLocks noChangeAspect="1"/>
          </p:cNvPicPr>
          <p:nvPr/>
        </p:nvPicPr>
        <p:blipFill>
          <a:blip r:embed="rId5"/>
          <a:stretch>
            <a:fillRect/>
          </a:stretch>
        </p:blipFill>
        <p:spPr>
          <a:xfrm>
            <a:off x="9276609" y="3254339"/>
            <a:ext cx="2004536" cy="1725897"/>
          </a:xfrm>
          <a:prstGeom prst="rect">
            <a:avLst/>
          </a:prstGeom>
        </p:spPr>
      </p:pic>
      <p:pic>
        <p:nvPicPr>
          <p:cNvPr id="6" name="Picture 5">
            <a:extLst>
              <a:ext uri="{FF2B5EF4-FFF2-40B4-BE49-F238E27FC236}">
                <a16:creationId xmlns:a16="http://schemas.microsoft.com/office/drawing/2014/main" id="{3C2992E8-D9F4-4C6D-AFF8-B857DBA62BA8}"/>
              </a:ext>
            </a:extLst>
          </p:cNvPr>
          <p:cNvPicPr>
            <a:picLocks noChangeAspect="1"/>
          </p:cNvPicPr>
          <p:nvPr/>
        </p:nvPicPr>
        <p:blipFill>
          <a:blip r:embed="rId6"/>
          <a:stretch>
            <a:fillRect/>
          </a:stretch>
        </p:blipFill>
        <p:spPr>
          <a:xfrm>
            <a:off x="7294652" y="3362547"/>
            <a:ext cx="1725897" cy="1627177"/>
          </a:xfrm>
          <a:prstGeom prst="rect">
            <a:avLst/>
          </a:prstGeom>
        </p:spPr>
      </p:pic>
    </p:spTree>
    <p:extLst>
      <p:ext uri="{BB962C8B-B14F-4D97-AF65-F5344CB8AC3E}">
        <p14:creationId xmlns:p14="http://schemas.microsoft.com/office/powerpoint/2010/main" val="677705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24D5B-05F1-4039-9D45-CEAE799EF2FE}"/>
              </a:ext>
            </a:extLst>
          </p:cNvPr>
          <p:cNvSpPr>
            <a:spLocks noGrp="1"/>
          </p:cNvSpPr>
          <p:nvPr>
            <p:ph type="title"/>
          </p:nvPr>
        </p:nvSpPr>
        <p:spPr/>
        <p:txBody>
          <a:bodyPr>
            <a:normAutofit/>
          </a:bodyPr>
          <a:lstStyle/>
          <a:p>
            <a:r>
              <a:rPr lang="lv-LV" sz="3600" dirty="0"/>
              <a:t>Regulation of the right to land</a:t>
            </a:r>
            <a:endParaRPr lang="en-GB" sz="3600" dirty="0"/>
          </a:p>
        </p:txBody>
      </p:sp>
      <p:sp>
        <p:nvSpPr>
          <p:cNvPr id="3" name="Content Placeholder 2">
            <a:extLst>
              <a:ext uri="{FF2B5EF4-FFF2-40B4-BE49-F238E27FC236}">
                <a16:creationId xmlns:a16="http://schemas.microsoft.com/office/drawing/2014/main" id="{E6BD532B-29F1-429A-B23F-3C1D4951BC3F}"/>
              </a:ext>
            </a:extLst>
          </p:cNvPr>
          <p:cNvSpPr>
            <a:spLocks noGrp="1"/>
          </p:cNvSpPr>
          <p:nvPr>
            <p:ph idx="1"/>
          </p:nvPr>
        </p:nvSpPr>
        <p:spPr>
          <a:xfrm>
            <a:off x="514350" y="1825625"/>
            <a:ext cx="7581686" cy="4667250"/>
          </a:xfrm>
        </p:spPr>
        <p:txBody>
          <a:bodyPr>
            <a:normAutofit/>
          </a:bodyPr>
          <a:lstStyle/>
          <a:p>
            <a:pPr marL="0" indent="0">
              <a:buNone/>
            </a:pPr>
            <a:r>
              <a:rPr lang="en-GB" dirty="0"/>
              <a:t>Domestic legal systems </a:t>
            </a:r>
            <a:r>
              <a:rPr lang="lv-LV" dirty="0"/>
              <a:t>regulate </a:t>
            </a:r>
            <a:r>
              <a:rPr lang="en-GB" dirty="0"/>
              <a:t>how land is used, controlled and transferred</a:t>
            </a:r>
            <a:r>
              <a:rPr lang="lv-LV" dirty="0"/>
              <a:t>: thus, the rights of individuals and groups to own/use land is recognised </a:t>
            </a:r>
            <a:r>
              <a:rPr lang="lv-LV" b="1" dirty="0"/>
              <a:t>at a national level.</a:t>
            </a:r>
            <a:endParaRPr lang="lv-LV" dirty="0"/>
          </a:p>
          <a:p>
            <a:pPr marL="0" indent="0">
              <a:buNone/>
            </a:pPr>
            <a:r>
              <a:rPr lang="en-GB" dirty="0"/>
              <a:t>However, these rights </a:t>
            </a:r>
            <a:r>
              <a:rPr lang="en-GB" b="1" dirty="0"/>
              <a:t>do not necessarily entail a human right. </a:t>
            </a:r>
            <a:endParaRPr lang="lv-LV" b="1" dirty="0"/>
          </a:p>
        </p:txBody>
      </p:sp>
      <p:sp>
        <p:nvSpPr>
          <p:cNvPr id="4" name="Oval 3">
            <a:extLst>
              <a:ext uri="{FF2B5EF4-FFF2-40B4-BE49-F238E27FC236}">
                <a16:creationId xmlns:a16="http://schemas.microsoft.com/office/drawing/2014/main" id="{5A248C6E-F2E6-4D85-A13F-3BEFE611C33D}"/>
              </a:ext>
            </a:extLst>
          </p:cNvPr>
          <p:cNvSpPr/>
          <p:nvPr/>
        </p:nvSpPr>
        <p:spPr>
          <a:xfrm>
            <a:off x="8287393" y="2071526"/>
            <a:ext cx="2962811" cy="2962811"/>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F04FC839-E461-413E-AAB3-84CD2D1C7B66}"/>
              </a:ext>
            </a:extLst>
          </p:cNvPr>
          <p:cNvSpPr/>
          <p:nvPr/>
        </p:nvSpPr>
        <p:spPr>
          <a:xfrm>
            <a:off x="9917990" y="2381902"/>
            <a:ext cx="729607" cy="729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D68EAE78-F01E-448F-B314-AF516A90A29C}"/>
              </a:ext>
            </a:extLst>
          </p:cNvPr>
          <p:cNvSpPr/>
          <p:nvPr/>
        </p:nvSpPr>
        <p:spPr>
          <a:xfrm>
            <a:off x="9039191" y="2261775"/>
            <a:ext cx="729607" cy="729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73C5AF53-3BF5-4F82-B36B-8A49EE86A5DF}"/>
              </a:ext>
            </a:extLst>
          </p:cNvPr>
          <p:cNvSpPr/>
          <p:nvPr/>
        </p:nvSpPr>
        <p:spPr>
          <a:xfrm>
            <a:off x="9361829" y="3064196"/>
            <a:ext cx="521485" cy="521485"/>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97DB9BF7-4EB3-4982-834D-A86209B56859}"/>
              </a:ext>
            </a:extLst>
          </p:cNvPr>
          <p:cNvSpPr/>
          <p:nvPr/>
        </p:nvSpPr>
        <p:spPr>
          <a:xfrm>
            <a:off x="8524877" y="3014307"/>
            <a:ext cx="729607" cy="729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F3051462-6864-435C-9287-9B1780437D59}"/>
              </a:ext>
            </a:extLst>
          </p:cNvPr>
          <p:cNvSpPr/>
          <p:nvPr/>
        </p:nvSpPr>
        <p:spPr>
          <a:xfrm>
            <a:off x="10074671" y="3188127"/>
            <a:ext cx="729607" cy="729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C0F6D4C6-B308-405F-B976-F4E7D314D519}"/>
              </a:ext>
            </a:extLst>
          </p:cNvPr>
          <p:cNvPicPr>
            <a:picLocks noChangeAspect="1"/>
          </p:cNvPicPr>
          <p:nvPr/>
        </p:nvPicPr>
        <p:blipFill>
          <a:blip r:embed="rId2"/>
          <a:stretch>
            <a:fillRect/>
          </a:stretch>
        </p:blipFill>
        <p:spPr>
          <a:xfrm rot="4930545">
            <a:off x="8342245" y="5088309"/>
            <a:ext cx="553620" cy="509944"/>
          </a:xfrm>
          <a:prstGeom prst="rect">
            <a:avLst/>
          </a:prstGeom>
        </p:spPr>
      </p:pic>
      <p:sp>
        <p:nvSpPr>
          <p:cNvPr id="12" name="TextBox 11">
            <a:extLst>
              <a:ext uri="{FF2B5EF4-FFF2-40B4-BE49-F238E27FC236}">
                <a16:creationId xmlns:a16="http://schemas.microsoft.com/office/drawing/2014/main" id="{B78DA087-A0D3-403F-93B1-A7F194190750}"/>
              </a:ext>
            </a:extLst>
          </p:cNvPr>
          <p:cNvSpPr txBox="1"/>
          <p:nvPr/>
        </p:nvSpPr>
        <p:spPr>
          <a:xfrm>
            <a:off x="7543694" y="5662204"/>
            <a:ext cx="1592495" cy="646331"/>
          </a:xfrm>
          <a:prstGeom prst="rect">
            <a:avLst/>
          </a:prstGeom>
          <a:noFill/>
        </p:spPr>
        <p:txBody>
          <a:bodyPr wrap="square" rtlCol="0">
            <a:spAutoFit/>
          </a:bodyPr>
          <a:lstStyle/>
          <a:p>
            <a:pPr algn="ctr"/>
            <a:r>
              <a:rPr lang="en-GB" b="1" i="1" dirty="0"/>
              <a:t>international legal system</a:t>
            </a:r>
          </a:p>
        </p:txBody>
      </p:sp>
      <p:sp>
        <p:nvSpPr>
          <p:cNvPr id="13" name="TextBox 12">
            <a:extLst>
              <a:ext uri="{FF2B5EF4-FFF2-40B4-BE49-F238E27FC236}">
                <a16:creationId xmlns:a16="http://schemas.microsoft.com/office/drawing/2014/main" id="{01AF42FE-D026-416F-BCEC-21E9074C20DA}"/>
              </a:ext>
            </a:extLst>
          </p:cNvPr>
          <p:cNvSpPr txBox="1"/>
          <p:nvPr/>
        </p:nvSpPr>
        <p:spPr>
          <a:xfrm>
            <a:off x="9759454" y="808320"/>
            <a:ext cx="1728322" cy="646331"/>
          </a:xfrm>
          <a:prstGeom prst="rect">
            <a:avLst/>
          </a:prstGeom>
          <a:noFill/>
        </p:spPr>
        <p:txBody>
          <a:bodyPr wrap="square" rtlCol="0">
            <a:spAutoFit/>
          </a:bodyPr>
          <a:lstStyle/>
          <a:p>
            <a:pPr algn="ctr"/>
            <a:r>
              <a:rPr lang="en-GB" b="1" i="1" dirty="0"/>
              <a:t>domestic legal systems</a:t>
            </a:r>
          </a:p>
        </p:txBody>
      </p:sp>
      <p:sp>
        <p:nvSpPr>
          <p:cNvPr id="14" name="Oval 13">
            <a:extLst>
              <a:ext uri="{FF2B5EF4-FFF2-40B4-BE49-F238E27FC236}">
                <a16:creationId xmlns:a16="http://schemas.microsoft.com/office/drawing/2014/main" id="{904F9D6B-795F-4B94-80CF-CD7D0C2D887C}"/>
              </a:ext>
            </a:extLst>
          </p:cNvPr>
          <p:cNvSpPr/>
          <p:nvPr/>
        </p:nvSpPr>
        <p:spPr>
          <a:xfrm>
            <a:off x="9681010" y="3715430"/>
            <a:ext cx="404607" cy="404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C7632054-62A1-4AB3-B886-6ED25B7A8FE1}"/>
              </a:ext>
            </a:extLst>
          </p:cNvPr>
          <p:cNvSpPr/>
          <p:nvPr/>
        </p:nvSpPr>
        <p:spPr>
          <a:xfrm>
            <a:off x="8579594" y="3834796"/>
            <a:ext cx="404607" cy="404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6E775F55-A6EA-495C-A905-137F720F08FF}"/>
              </a:ext>
            </a:extLst>
          </p:cNvPr>
          <p:cNvSpPr/>
          <p:nvPr/>
        </p:nvSpPr>
        <p:spPr>
          <a:xfrm>
            <a:off x="10654036" y="2856041"/>
            <a:ext cx="404607" cy="404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442369A8-0793-4DEF-9FE4-2019B7ABE77C}"/>
              </a:ext>
            </a:extLst>
          </p:cNvPr>
          <p:cNvSpPr/>
          <p:nvPr/>
        </p:nvSpPr>
        <p:spPr>
          <a:xfrm>
            <a:off x="8986467" y="4066713"/>
            <a:ext cx="729607" cy="729607"/>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D225CF1A-5395-4A97-ACC6-117F4E69007C}"/>
              </a:ext>
            </a:extLst>
          </p:cNvPr>
          <p:cNvSpPr/>
          <p:nvPr/>
        </p:nvSpPr>
        <p:spPr>
          <a:xfrm>
            <a:off x="10203422" y="3998544"/>
            <a:ext cx="521485" cy="521485"/>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15E76DAE-5FE5-4DF2-A97A-28C6F5E61308}"/>
              </a:ext>
            </a:extLst>
          </p:cNvPr>
          <p:cNvSpPr/>
          <p:nvPr/>
        </p:nvSpPr>
        <p:spPr>
          <a:xfrm>
            <a:off x="9768798" y="4412249"/>
            <a:ext cx="521485" cy="521485"/>
          </a:xfrm>
          <a:prstGeom prst="ellipse">
            <a:avLst/>
          </a:prstGeom>
          <a:noFill/>
          <a:ln w="38100">
            <a:solidFill>
              <a:srgbClr val="0046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 name="Picture 19">
            <a:extLst>
              <a:ext uri="{FF2B5EF4-FFF2-40B4-BE49-F238E27FC236}">
                <a16:creationId xmlns:a16="http://schemas.microsoft.com/office/drawing/2014/main" id="{BD3E2ACF-DC4F-4985-BE9A-901E37BECDAD}"/>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9136189" y="2394763"/>
            <a:ext cx="528905" cy="503585"/>
          </a:xfrm>
          <a:prstGeom prst="rect">
            <a:avLst/>
          </a:prstGeom>
        </p:spPr>
      </p:pic>
      <p:pic>
        <p:nvPicPr>
          <p:cNvPr id="21" name="Picture 20">
            <a:extLst>
              <a:ext uri="{FF2B5EF4-FFF2-40B4-BE49-F238E27FC236}">
                <a16:creationId xmlns:a16="http://schemas.microsoft.com/office/drawing/2014/main" id="{F8A2F30A-AC3D-408C-9DF6-3A6F90DB8E3B}"/>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004223" y="2482239"/>
            <a:ext cx="528905" cy="503585"/>
          </a:xfrm>
          <a:prstGeom prst="rect">
            <a:avLst/>
          </a:prstGeom>
        </p:spPr>
      </p:pic>
      <p:pic>
        <p:nvPicPr>
          <p:cNvPr id="22" name="Picture 21">
            <a:extLst>
              <a:ext uri="{FF2B5EF4-FFF2-40B4-BE49-F238E27FC236}">
                <a16:creationId xmlns:a16="http://schemas.microsoft.com/office/drawing/2014/main" id="{F3B0401C-2628-4A81-801C-F8443EFDCF8D}"/>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199711" y="3315364"/>
            <a:ext cx="528905" cy="503585"/>
          </a:xfrm>
          <a:prstGeom prst="rect">
            <a:avLst/>
          </a:prstGeom>
        </p:spPr>
      </p:pic>
      <p:pic>
        <p:nvPicPr>
          <p:cNvPr id="23" name="Picture 22">
            <a:extLst>
              <a:ext uri="{FF2B5EF4-FFF2-40B4-BE49-F238E27FC236}">
                <a16:creationId xmlns:a16="http://schemas.microsoft.com/office/drawing/2014/main" id="{9154F220-6AB1-4E12-BEC5-4BBF786C2F73}"/>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8652567" y="3127317"/>
            <a:ext cx="528905" cy="503585"/>
          </a:xfrm>
          <a:prstGeom prst="rect">
            <a:avLst/>
          </a:prstGeom>
        </p:spPr>
      </p:pic>
      <p:pic>
        <p:nvPicPr>
          <p:cNvPr id="24" name="Picture 23">
            <a:extLst>
              <a:ext uri="{FF2B5EF4-FFF2-40B4-BE49-F238E27FC236}">
                <a16:creationId xmlns:a16="http://schemas.microsoft.com/office/drawing/2014/main" id="{B5775933-A665-4E94-8DF9-BA47385C46AE}"/>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9051070" y="4179723"/>
            <a:ext cx="528905" cy="503585"/>
          </a:xfrm>
          <a:prstGeom prst="rect">
            <a:avLst/>
          </a:prstGeom>
        </p:spPr>
      </p:pic>
      <p:pic>
        <p:nvPicPr>
          <p:cNvPr id="25" name="Picture 24">
            <a:extLst>
              <a:ext uri="{FF2B5EF4-FFF2-40B4-BE49-F238E27FC236}">
                <a16:creationId xmlns:a16="http://schemas.microsoft.com/office/drawing/2014/main" id="{9A48DC93-721A-4A54-8829-6E181973197B}"/>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9387810" y="3130265"/>
            <a:ext cx="469522" cy="447045"/>
          </a:xfrm>
          <a:prstGeom prst="rect">
            <a:avLst/>
          </a:prstGeom>
        </p:spPr>
      </p:pic>
      <p:pic>
        <p:nvPicPr>
          <p:cNvPr id="26" name="Picture 25">
            <a:extLst>
              <a:ext uri="{FF2B5EF4-FFF2-40B4-BE49-F238E27FC236}">
                <a16:creationId xmlns:a16="http://schemas.microsoft.com/office/drawing/2014/main" id="{753AF216-A329-46C0-9A62-4D2A1ABA8355}"/>
              </a:ext>
            </a:extLst>
          </p:cNvPr>
          <p:cNvPicPr>
            <a:picLocks noChangeAspect="1"/>
          </p:cNvPicPr>
          <p:nvPr/>
        </p:nvPicPr>
        <p:blipFill>
          <a:blip r:embed="rId2">
            <a:clrChange>
              <a:clrFrom>
                <a:srgbClr val="FFFFFF"/>
              </a:clrFrom>
              <a:clrTo>
                <a:srgbClr val="FFFFFF">
                  <a:alpha val="0"/>
                </a:srgbClr>
              </a:clrTo>
            </a:clrChange>
          </a:blip>
          <a:stretch>
            <a:fillRect/>
          </a:stretch>
        </p:blipFill>
        <p:spPr>
          <a:xfrm rot="16200000">
            <a:off x="9378803" y="1557908"/>
            <a:ext cx="553620" cy="509944"/>
          </a:xfrm>
          <a:prstGeom prst="rect">
            <a:avLst/>
          </a:prstGeom>
        </p:spPr>
      </p:pic>
      <p:pic>
        <p:nvPicPr>
          <p:cNvPr id="27" name="Picture 26">
            <a:extLst>
              <a:ext uri="{FF2B5EF4-FFF2-40B4-BE49-F238E27FC236}">
                <a16:creationId xmlns:a16="http://schemas.microsoft.com/office/drawing/2014/main" id="{E6D96E62-8E44-4F98-B33B-F687258F2717}"/>
              </a:ext>
            </a:extLst>
          </p:cNvPr>
          <p:cNvPicPr>
            <a:picLocks noChangeAspect="1"/>
          </p:cNvPicPr>
          <p:nvPr/>
        </p:nvPicPr>
        <p:blipFill>
          <a:blip r:embed="rId2">
            <a:clrChange>
              <a:clrFrom>
                <a:srgbClr val="FFFFFF"/>
              </a:clrFrom>
              <a:clrTo>
                <a:srgbClr val="FFFFFF">
                  <a:alpha val="0"/>
                </a:srgbClr>
              </a:clrTo>
            </a:clrChange>
          </a:blip>
          <a:stretch>
            <a:fillRect/>
          </a:stretch>
        </p:blipFill>
        <p:spPr>
          <a:xfrm rot="8589988" flipH="1">
            <a:off x="10396909" y="1610105"/>
            <a:ext cx="553620" cy="509944"/>
          </a:xfrm>
          <a:prstGeom prst="rect">
            <a:avLst/>
          </a:prstGeom>
        </p:spPr>
      </p:pic>
      <p:pic>
        <p:nvPicPr>
          <p:cNvPr id="28" name="Picture 27">
            <a:extLst>
              <a:ext uri="{FF2B5EF4-FFF2-40B4-BE49-F238E27FC236}">
                <a16:creationId xmlns:a16="http://schemas.microsoft.com/office/drawing/2014/main" id="{4712CE68-E0AC-4FD9-977E-432683771BA0}"/>
              </a:ext>
            </a:extLst>
          </p:cNvPr>
          <p:cNvPicPr>
            <a:picLocks noChangeAspect="1"/>
          </p:cNvPicPr>
          <p:nvPr/>
        </p:nvPicPr>
        <p:blipFill>
          <a:blip r:embed="rId2">
            <a:clrChange>
              <a:clrFrom>
                <a:srgbClr val="FFFFFF"/>
              </a:clrFrom>
              <a:clrTo>
                <a:srgbClr val="FFFFFF">
                  <a:alpha val="0"/>
                </a:srgbClr>
              </a:clrTo>
            </a:clrChange>
          </a:blip>
          <a:stretch>
            <a:fillRect/>
          </a:stretch>
        </p:blipFill>
        <p:spPr>
          <a:xfrm rot="7519590" flipH="1">
            <a:off x="10860540" y="1932692"/>
            <a:ext cx="553620" cy="509944"/>
          </a:xfrm>
          <a:prstGeom prst="rect">
            <a:avLst/>
          </a:prstGeom>
        </p:spPr>
      </p:pic>
      <p:pic>
        <p:nvPicPr>
          <p:cNvPr id="29" name="Picture 28">
            <a:extLst>
              <a:ext uri="{FF2B5EF4-FFF2-40B4-BE49-F238E27FC236}">
                <a16:creationId xmlns:a16="http://schemas.microsoft.com/office/drawing/2014/main" id="{2BF9089E-294A-4253-94E2-0D4A851C848C}"/>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8613451" y="3883223"/>
            <a:ext cx="311408" cy="296500"/>
          </a:xfrm>
          <a:prstGeom prst="rect">
            <a:avLst/>
          </a:prstGeom>
        </p:spPr>
      </p:pic>
      <p:pic>
        <p:nvPicPr>
          <p:cNvPr id="30" name="Picture 29">
            <a:extLst>
              <a:ext uri="{FF2B5EF4-FFF2-40B4-BE49-F238E27FC236}">
                <a16:creationId xmlns:a16="http://schemas.microsoft.com/office/drawing/2014/main" id="{B804D3A7-A76E-4383-9C78-245D0CC7FE1A}"/>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298288" y="4150322"/>
            <a:ext cx="311408" cy="296500"/>
          </a:xfrm>
          <a:prstGeom prst="rect">
            <a:avLst/>
          </a:prstGeom>
        </p:spPr>
      </p:pic>
      <p:pic>
        <p:nvPicPr>
          <p:cNvPr id="31" name="Picture 30">
            <a:extLst>
              <a:ext uri="{FF2B5EF4-FFF2-40B4-BE49-F238E27FC236}">
                <a16:creationId xmlns:a16="http://schemas.microsoft.com/office/drawing/2014/main" id="{F4E87B52-ADFE-488E-8470-350FA8092B2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9727609" y="3779445"/>
            <a:ext cx="311408" cy="296500"/>
          </a:xfrm>
          <a:prstGeom prst="rect">
            <a:avLst/>
          </a:prstGeom>
        </p:spPr>
      </p:pic>
      <p:pic>
        <p:nvPicPr>
          <p:cNvPr id="32" name="Picture 31">
            <a:extLst>
              <a:ext uri="{FF2B5EF4-FFF2-40B4-BE49-F238E27FC236}">
                <a16:creationId xmlns:a16="http://schemas.microsoft.com/office/drawing/2014/main" id="{4A7BFB2E-00FD-4558-9D10-94586E9A3B27}"/>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9882887" y="4520029"/>
            <a:ext cx="311408" cy="296500"/>
          </a:xfrm>
          <a:prstGeom prst="rect">
            <a:avLst/>
          </a:prstGeom>
        </p:spPr>
      </p:pic>
      <p:pic>
        <p:nvPicPr>
          <p:cNvPr id="33" name="Picture 32">
            <a:extLst>
              <a:ext uri="{FF2B5EF4-FFF2-40B4-BE49-F238E27FC236}">
                <a16:creationId xmlns:a16="http://schemas.microsoft.com/office/drawing/2014/main" id="{5AF95402-C2DC-45C3-832E-53C55BBBA6F3}"/>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705463" y="2899327"/>
            <a:ext cx="311408" cy="296500"/>
          </a:xfrm>
          <a:prstGeom prst="rect">
            <a:avLst/>
          </a:prstGeom>
        </p:spPr>
      </p:pic>
      <p:pic>
        <p:nvPicPr>
          <p:cNvPr id="35" name="Picture 34">
            <a:extLst>
              <a:ext uri="{FF2B5EF4-FFF2-40B4-BE49-F238E27FC236}">
                <a16:creationId xmlns:a16="http://schemas.microsoft.com/office/drawing/2014/main" id="{8FF732F9-E55A-4D72-A3ED-9169A0ED5494}"/>
              </a:ext>
            </a:extLst>
          </p:cNvPr>
          <p:cNvPicPr>
            <a:picLocks noChangeAspect="1"/>
          </p:cNvPicPr>
          <p:nvPr/>
        </p:nvPicPr>
        <p:blipFill>
          <a:blip r:embed="rId4"/>
          <a:stretch>
            <a:fillRect/>
          </a:stretch>
        </p:blipFill>
        <p:spPr>
          <a:xfrm>
            <a:off x="9267636" y="3651750"/>
            <a:ext cx="239516" cy="371250"/>
          </a:xfrm>
          <a:prstGeom prst="rect">
            <a:avLst/>
          </a:prstGeom>
        </p:spPr>
      </p:pic>
      <p:pic>
        <p:nvPicPr>
          <p:cNvPr id="36" name="Picture 35">
            <a:extLst>
              <a:ext uri="{FF2B5EF4-FFF2-40B4-BE49-F238E27FC236}">
                <a16:creationId xmlns:a16="http://schemas.microsoft.com/office/drawing/2014/main" id="{7CAFFF90-94DC-4E36-8980-9B136C1E7CBA}"/>
              </a:ext>
            </a:extLst>
          </p:cNvPr>
          <p:cNvPicPr>
            <a:picLocks noChangeAspect="1"/>
          </p:cNvPicPr>
          <p:nvPr/>
        </p:nvPicPr>
        <p:blipFill>
          <a:blip r:embed="rId4"/>
          <a:stretch>
            <a:fillRect/>
          </a:stretch>
        </p:blipFill>
        <p:spPr>
          <a:xfrm>
            <a:off x="10892063" y="3567156"/>
            <a:ext cx="239516" cy="371250"/>
          </a:xfrm>
          <a:prstGeom prst="rect">
            <a:avLst/>
          </a:prstGeom>
        </p:spPr>
      </p:pic>
      <p:pic>
        <p:nvPicPr>
          <p:cNvPr id="37" name="Picture 36">
            <a:extLst>
              <a:ext uri="{FF2B5EF4-FFF2-40B4-BE49-F238E27FC236}">
                <a16:creationId xmlns:a16="http://schemas.microsoft.com/office/drawing/2014/main" id="{ACFB1669-E9AA-4254-87CE-4FDC21DF8DE1}"/>
              </a:ext>
            </a:extLst>
          </p:cNvPr>
          <p:cNvPicPr>
            <a:picLocks noChangeAspect="1"/>
          </p:cNvPicPr>
          <p:nvPr/>
        </p:nvPicPr>
        <p:blipFill>
          <a:blip r:embed="rId4"/>
          <a:stretch>
            <a:fillRect/>
          </a:stretch>
        </p:blipFill>
        <p:spPr>
          <a:xfrm>
            <a:off x="8745705" y="2509429"/>
            <a:ext cx="239516" cy="371250"/>
          </a:xfrm>
          <a:prstGeom prst="rect">
            <a:avLst/>
          </a:prstGeom>
        </p:spPr>
      </p:pic>
    </p:spTree>
    <p:extLst>
      <p:ext uri="{BB962C8B-B14F-4D97-AF65-F5344CB8AC3E}">
        <p14:creationId xmlns:p14="http://schemas.microsoft.com/office/powerpoint/2010/main" val="334522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D622EE9-227F-4D8A-9B4E-99FEAEF6C508}"/>
              </a:ext>
            </a:extLst>
          </p:cNvPr>
          <p:cNvSpPr>
            <a:spLocks noGrp="1"/>
          </p:cNvSpPr>
          <p:nvPr>
            <p:ph type="title"/>
          </p:nvPr>
        </p:nvSpPr>
        <p:spPr/>
        <p:txBody>
          <a:bodyPr>
            <a:normAutofit/>
          </a:bodyPr>
          <a:lstStyle/>
          <a:p>
            <a:r>
              <a:rPr lang="lv-LV" sz="3600" dirty="0"/>
              <a:t>Land rights as human rights (HR)?</a:t>
            </a:r>
            <a:endParaRPr lang="en-GB" sz="3600" dirty="0"/>
          </a:p>
        </p:txBody>
      </p:sp>
      <p:sp>
        <p:nvSpPr>
          <p:cNvPr id="10" name="Content Placeholder 9">
            <a:extLst>
              <a:ext uri="{FF2B5EF4-FFF2-40B4-BE49-F238E27FC236}">
                <a16:creationId xmlns:a16="http://schemas.microsoft.com/office/drawing/2014/main" id="{BC93D89E-1EA2-4524-BC17-3A1548EAAB98}"/>
              </a:ext>
            </a:extLst>
          </p:cNvPr>
          <p:cNvSpPr>
            <a:spLocks noGrp="1"/>
          </p:cNvSpPr>
          <p:nvPr>
            <p:ph idx="1"/>
          </p:nvPr>
        </p:nvSpPr>
        <p:spPr>
          <a:xfrm>
            <a:off x="514351" y="1891565"/>
            <a:ext cx="6015707" cy="1862797"/>
          </a:xfrm>
        </p:spPr>
        <p:txBody>
          <a:bodyPr>
            <a:normAutofit/>
          </a:bodyPr>
          <a:lstStyle/>
          <a:p>
            <a:pPr marL="0" indent="0">
              <a:buNone/>
            </a:pPr>
            <a:r>
              <a:rPr lang="lv-LV" dirty="0"/>
              <a:t>Often land rights are not perceived as HR, as the link between the two areas is not obvious. </a:t>
            </a:r>
          </a:p>
        </p:txBody>
      </p:sp>
      <p:sp>
        <p:nvSpPr>
          <p:cNvPr id="4" name="Content Placeholder 9">
            <a:extLst>
              <a:ext uri="{FF2B5EF4-FFF2-40B4-BE49-F238E27FC236}">
                <a16:creationId xmlns:a16="http://schemas.microsoft.com/office/drawing/2014/main" id="{F5A62003-B800-4576-AFC4-2DE49B5562F2}"/>
              </a:ext>
            </a:extLst>
          </p:cNvPr>
          <p:cNvSpPr txBox="1">
            <a:spLocks/>
          </p:cNvSpPr>
          <p:nvPr/>
        </p:nvSpPr>
        <p:spPr>
          <a:xfrm>
            <a:off x="514350" y="4167110"/>
            <a:ext cx="10787224" cy="1935280"/>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dirty="0"/>
              <a:t>A</a:t>
            </a:r>
            <a:r>
              <a:rPr lang="en-GB" dirty="0"/>
              <a:t>n </a:t>
            </a:r>
            <a:r>
              <a:rPr lang="en-GB" b="1" dirty="0">
                <a:solidFill>
                  <a:srgbClr val="095184"/>
                </a:solidFill>
              </a:rPr>
              <a:t>explicit</a:t>
            </a:r>
            <a:r>
              <a:rPr lang="en-GB" dirty="0">
                <a:solidFill>
                  <a:srgbClr val="095184"/>
                </a:solidFill>
              </a:rPr>
              <a:t> </a:t>
            </a:r>
            <a:r>
              <a:rPr lang="lv-LV" b="1" dirty="0">
                <a:solidFill>
                  <a:srgbClr val="095184"/>
                </a:solidFill>
              </a:rPr>
              <a:t>and </a:t>
            </a:r>
            <a:r>
              <a:rPr lang="en-GB" b="1" dirty="0">
                <a:solidFill>
                  <a:srgbClr val="095184"/>
                </a:solidFill>
              </a:rPr>
              <a:t>universal right</a:t>
            </a:r>
            <a:r>
              <a:rPr lang="en-GB" dirty="0">
                <a:solidFill>
                  <a:srgbClr val="095184"/>
                </a:solidFill>
              </a:rPr>
              <a:t> </a:t>
            </a:r>
            <a:r>
              <a:rPr lang="en-GB" dirty="0"/>
              <a:t>to land under international </a:t>
            </a:r>
            <a:r>
              <a:rPr lang="lv-LV" dirty="0"/>
              <a:t>HR</a:t>
            </a:r>
            <a:r>
              <a:rPr lang="en-GB" dirty="0"/>
              <a:t> law </a:t>
            </a:r>
            <a:r>
              <a:rPr lang="en-GB" b="1" dirty="0">
                <a:solidFill>
                  <a:srgbClr val="095184"/>
                </a:solidFill>
              </a:rPr>
              <a:t>has not been </a:t>
            </a:r>
            <a:r>
              <a:rPr lang="en-GB" b="1" dirty="0" err="1">
                <a:solidFill>
                  <a:srgbClr val="095184"/>
                </a:solidFill>
              </a:rPr>
              <a:t>recogni</a:t>
            </a:r>
            <a:r>
              <a:rPr lang="lv-LV" b="1" dirty="0">
                <a:solidFill>
                  <a:srgbClr val="095184"/>
                </a:solidFill>
              </a:rPr>
              <a:t>sed</a:t>
            </a:r>
            <a:r>
              <a:rPr lang="lv-LV" dirty="0"/>
              <a:t>, however, it is generally agreed that land is closely linked to the enjoyment of recognised HR.  </a:t>
            </a:r>
          </a:p>
        </p:txBody>
      </p:sp>
      <p:pic>
        <p:nvPicPr>
          <p:cNvPr id="2" name="Picture 1">
            <a:extLst>
              <a:ext uri="{FF2B5EF4-FFF2-40B4-BE49-F238E27FC236}">
                <a16:creationId xmlns:a16="http://schemas.microsoft.com/office/drawing/2014/main" id="{3AD591B7-A424-4C19-80FE-BB501FCB6F65}"/>
              </a:ext>
            </a:extLst>
          </p:cNvPr>
          <p:cNvPicPr>
            <a:picLocks noChangeAspect="1"/>
          </p:cNvPicPr>
          <p:nvPr/>
        </p:nvPicPr>
        <p:blipFill>
          <a:blip r:embed="rId3"/>
          <a:stretch>
            <a:fillRect/>
          </a:stretch>
        </p:blipFill>
        <p:spPr>
          <a:xfrm>
            <a:off x="6657818" y="2103436"/>
            <a:ext cx="2011322" cy="1325564"/>
          </a:xfrm>
          <a:prstGeom prst="rect">
            <a:avLst/>
          </a:prstGeom>
        </p:spPr>
      </p:pic>
      <p:pic>
        <p:nvPicPr>
          <p:cNvPr id="5" name="Picture 4">
            <a:extLst>
              <a:ext uri="{FF2B5EF4-FFF2-40B4-BE49-F238E27FC236}">
                <a16:creationId xmlns:a16="http://schemas.microsoft.com/office/drawing/2014/main" id="{1D998437-AB91-4185-91E2-025B30000C32}"/>
              </a:ext>
            </a:extLst>
          </p:cNvPr>
          <p:cNvPicPr>
            <a:picLocks noChangeAspect="1"/>
          </p:cNvPicPr>
          <p:nvPr/>
        </p:nvPicPr>
        <p:blipFill>
          <a:blip r:embed="rId4"/>
          <a:stretch>
            <a:fillRect/>
          </a:stretch>
        </p:blipFill>
        <p:spPr>
          <a:xfrm>
            <a:off x="9601294" y="1891565"/>
            <a:ext cx="1808378" cy="1531390"/>
          </a:xfrm>
          <a:prstGeom prst="rect">
            <a:avLst/>
          </a:prstGeom>
        </p:spPr>
      </p:pic>
      <p:cxnSp>
        <p:nvCxnSpPr>
          <p:cNvPr id="7" name="Straight Connector 6">
            <a:extLst>
              <a:ext uri="{FF2B5EF4-FFF2-40B4-BE49-F238E27FC236}">
                <a16:creationId xmlns:a16="http://schemas.microsoft.com/office/drawing/2014/main" id="{A5BAD934-BC92-4D6F-9448-8E0CC3031783}"/>
              </a:ext>
            </a:extLst>
          </p:cNvPr>
          <p:cNvCxnSpPr>
            <a:cxnSpLocks/>
          </p:cNvCxnSpPr>
          <p:nvPr/>
        </p:nvCxnSpPr>
        <p:spPr>
          <a:xfrm>
            <a:off x="8393990" y="2766218"/>
            <a:ext cx="1207304" cy="0"/>
          </a:xfrm>
          <a:prstGeom prst="line">
            <a:avLst/>
          </a:prstGeom>
          <a:ln w="28575">
            <a:solidFill>
              <a:srgbClr val="C41927"/>
            </a:solidFill>
            <a:prstDash val="sysDot"/>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F617538-A13F-4988-B967-F15792730F0A}"/>
              </a:ext>
            </a:extLst>
          </p:cNvPr>
          <p:cNvPicPr>
            <a:picLocks noChangeAspect="1"/>
          </p:cNvPicPr>
          <p:nvPr/>
        </p:nvPicPr>
        <p:blipFill>
          <a:blip r:embed="rId5"/>
          <a:stretch>
            <a:fillRect/>
          </a:stretch>
        </p:blipFill>
        <p:spPr>
          <a:xfrm>
            <a:off x="8669140" y="1524301"/>
            <a:ext cx="656823" cy="1158269"/>
          </a:xfrm>
          <a:prstGeom prst="rect">
            <a:avLst/>
          </a:prstGeom>
        </p:spPr>
      </p:pic>
    </p:spTree>
    <p:extLst>
      <p:ext uri="{BB962C8B-B14F-4D97-AF65-F5344CB8AC3E}">
        <p14:creationId xmlns:p14="http://schemas.microsoft.com/office/powerpoint/2010/main" val="2283881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883C75-2E92-4FAA-8F08-F712C0F413FE}"/>
              </a:ext>
            </a:extLst>
          </p:cNvPr>
          <p:cNvSpPr>
            <a:spLocks noGrp="1"/>
          </p:cNvSpPr>
          <p:nvPr>
            <p:ph idx="1"/>
          </p:nvPr>
        </p:nvSpPr>
        <p:spPr>
          <a:xfrm>
            <a:off x="483528" y="431515"/>
            <a:ext cx="9020068" cy="5622159"/>
          </a:xfrm>
        </p:spPr>
        <p:txBody>
          <a:bodyPr/>
          <a:lstStyle/>
          <a:p>
            <a:pPr marL="0" indent="0">
              <a:buNone/>
            </a:pPr>
            <a:r>
              <a:rPr lang="en-GB" b="1" i="1" dirty="0">
                <a:solidFill>
                  <a:srgbClr val="095184"/>
                </a:solidFill>
              </a:rPr>
              <a:t>HOW ARE LAND RIGHTS LINKED TO OTHER AREAS OF LAW? AN EXAMPLE</a:t>
            </a:r>
          </a:p>
        </p:txBody>
      </p:sp>
      <p:sp>
        <p:nvSpPr>
          <p:cNvPr id="5" name="Oval 4">
            <a:extLst>
              <a:ext uri="{FF2B5EF4-FFF2-40B4-BE49-F238E27FC236}">
                <a16:creationId xmlns:a16="http://schemas.microsoft.com/office/drawing/2014/main" id="{4D330ACB-ABB2-4AD4-AF0A-D5B1A04314D6}"/>
              </a:ext>
            </a:extLst>
          </p:cNvPr>
          <p:cNvSpPr/>
          <p:nvPr/>
        </p:nvSpPr>
        <p:spPr>
          <a:xfrm>
            <a:off x="1861572" y="2061925"/>
            <a:ext cx="2991975" cy="2991975"/>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94DFF77A-1000-46CC-838A-2CF95E09DE60}"/>
              </a:ext>
            </a:extLst>
          </p:cNvPr>
          <p:cNvSpPr txBox="1"/>
          <p:nvPr/>
        </p:nvSpPr>
        <p:spPr>
          <a:xfrm>
            <a:off x="5035120" y="3357859"/>
            <a:ext cx="1494320" cy="400110"/>
          </a:xfrm>
          <a:prstGeom prst="rect">
            <a:avLst/>
          </a:prstGeom>
          <a:noFill/>
        </p:spPr>
        <p:txBody>
          <a:bodyPr wrap="none" rtlCol="0">
            <a:spAutoFit/>
          </a:bodyPr>
          <a:lstStyle/>
          <a:p>
            <a:pPr algn="ctr"/>
            <a:r>
              <a:rPr lang="en-GB" sz="2000" b="1" i="1" dirty="0">
                <a:solidFill>
                  <a:srgbClr val="095184"/>
                </a:solidFill>
              </a:rPr>
              <a:t>land rights</a:t>
            </a:r>
          </a:p>
        </p:txBody>
      </p:sp>
      <p:sp>
        <p:nvSpPr>
          <p:cNvPr id="8" name="TextBox 7">
            <a:extLst>
              <a:ext uri="{FF2B5EF4-FFF2-40B4-BE49-F238E27FC236}">
                <a16:creationId xmlns:a16="http://schemas.microsoft.com/office/drawing/2014/main" id="{E63824F2-9432-436B-B308-78BEFE2534F3}"/>
              </a:ext>
            </a:extLst>
          </p:cNvPr>
          <p:cNvSpPr txBox="1"/>
          <p:nvPr/>
        </p:nvSpPr>
        <p:spPr>
          <a:xfrm>
            <a:off x="7169911" y="3357859"/>
            <a:ext cx="2671739" cy="400110"/>
          </a:xfrm>
          <a:prstGeom prst="rect">
            <a:avLst/>
          </a:prstGeom>
          <a:noFill/>
        </p:spPr>
        <p:txBody>
          <a:bodyPr wrap="square" rtlCol="0">
            <a:spAutoFit/>
          </a:bodyPr>
          <a:lstStyle/>
          <a:p>
            <a:pPr algn="ctr"/>
            <a:r>
              <a:rPr lang="en-GB" sz="2000" b="1" i="1" dirty="0">
                <a:solidFill>
                  <a:srgbClr val="095184"/>
                </a:solidFill>
              </a:rPr>
              <a:t>environmental law</a:t>
            </a:r>
          </a:p>
        </p:txBody>
      </p:sp>
      <p:sp>
        <p:nvSpPr>
          <p:cNvPr id="12" name="TextBox 11">
            <a:extLst>
              <a:ext uri="{FF2B5EF4-FFF2-40B4-BE49-F238E27FC236}">
                <a16:creationId xmlns:a16="http://schemas.microsoft.com/office/drawing/2014/main" id="{6B6FCCC3-F68B-4123-AA3E-64F99AE1454D}"/>
              </a:ext>
            </a:extLst>
          </p:cNvPr>
          <p:cNvSpPr txBox="1"/>
          <p:nvPr/>
        </p:nvSpPr>
        <p:spPr>
          <a:xfrm>
            <a:off x="1807472" y="3357857"/>
            <a:ext cx="2671739" cy="400110"/>
          </a:xfrm>
          <a:prstGeom prst="rect">
            <a:avLst/>
          </a:prstGeom>
          <a:noFill/>
        </p:spPr>
        <p:txBody>
          <a:bodyPr wrap="square" rtlCol="0">
            <a:spAutoFit/>
          </a:bodyPr>
          <a:lstStyle/>
          <a:p>
            <a:pPr algn="ctr"/>
            <a:r>
              <a:rPr lang="en-GB" sz="2000" b="1" i="1" dirty="0">
                <a:solidFill>
                  <a:srgbClr val="095184"/>
                </a:solidFill>
              </a:rPr>
              <a:t>refugee law</a:t>
            </a:r>
          </a:p>
        </p:txBody>
      </p:sp>
      <p:sp>
        <p:nvSpPr>
          <p:cNvPr id="13" name="Oval 12">
            <a:extLst>
              <a:ext uri="{FF2B5EF4-FFF2-40B4-BE49-F238E27FC236}">
                <a16:creationId xmlns:a16="http://schemas.microsoft.com/office/drawing/2014/main" id="{34F98DB0-A7B3-4F30-9960-7626C1E1A19F}"/>
              </a:ext>
            </a:extLst>
          </p:cNvPr>
          <p:cNvSpPr/>
          <p:nvPr/>
        </p:nvSpPr>
        <p:spPr>
          <a:xfrm>
            <a:off x="4328574" y="2061925"/>
            <a:ext cx="2991975" cy="2991975"/>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02BBAF00-7E5A-45DD-A855-7DA57CEFD582}"/>
              </a:ext>
            </a:extLst>
          </p:cNvPr>
          <p:cNvSpPr/>
          <p:nvPr/>
        </p:nvSpPr>
        <p:spPr>
          <a:xfrm>
            <a:off x="6795575" y="2061925"/>
            <a:ext cx="2991975" cy="2991975"/>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7D81416F-099D-4DE8-86DD-0B59E280BEE5}"/>
              </a:ext>
            </a:extLst>
          </p:cNvPr>
          <p:cNvSpPr txBox="1"/>
          <p:nvPr/>
        </p:nvSpPr>
        <p:spPr>
          <a:xfrm>
            <a:off x="5387452" y="5461961"/>
            <a:ext cx="3256182" cy="1077218"/>
          </a:xfrm>
          <a:prstGeom prst="rect">
            <a:avLst/>
          </a:prstGeom>
          <a:noFill/>
        </p:spPr>
        <p:txBody>
          <a:bodyPr wrap="square">
            <a:spAutoFit/>
          </a:bodyPr>
          <a:lstStyle/>
          <a:p>
            <a:pPr algn="ctr"/>
            <a:r>
              <a:rPr lang="en-GB" sz="1600" b="1" i="1" dirty="0">
                <a:solidFill>
                  <a:srgbClr val="095184"/>
                </a:solidFill>
              </a:rPr>
              <a:t>e.g., sustainable development, right to decision-making in environmental matters, right to clean environment</a:t>
            </a:r>
            <a:endParaRPr lang="en-GB" sz="1600" b="1" dirty="0"/>
          </a:p>
        </p:txBody>
      </p:sp>
      <p:pic>
        <p:nvPicPr>
          <p:cNvPr id="17" name="Picture 16">
            <a:extLst>
              <a:ext uri="{FF2B5EF4-FFF2-40B4-BE49-F238E27FC236}">
                <a16:creationId xmlns:a16="http://schemas.microsoft.com/office/drawing/2014/main" id="{66A6908C-A1BC-4CB3-A487-C64A7C53E37D}"/>
              </a:ext>
            </a:extLst>
          </p:cNvPr>
          <p:cNvPicPr>
            <a:picLocks noChangeAspect="1"/>
          </p:cNvPicPr>
          <p:nvPr/>
        </p:nvPicPr>
        <p:blipFill>
          <a:blip r:embed="rId2"/>
          <a:stretch>
            <a:fillRect/>
          </a:stretch>
        </p:blipFill>
        <p:spPr>
          <a:xfrm rot="3967674">
            <a:off x="6740305" y="4850673"/>
            <a:ext cx="553620" cy="509944"/>
          </a:xfrm>
          <a:prstGeom prst="rect">
            <a:avLst/>
          </a:prstGeom>
        </p:spPr>
      </p:pic>
      <p:pic>
        <p:nvPicPr>
          <p:cNvPr id="18" name="Picture 17">
            <a:extLst>
              <a:ext uri="{FF2B5EF4-FFF2-40B4-BE49-F238E27FC236}">
                <a16:creationId xmlns:a16="http://schemas.microsoft.com/office/drawing/2014/main" id="{390E601B-E09F-4F34-9D4A-48F343828BF6}"/>
              </a:ext>
            </a:extLst>
          </p:cNvPr>
          <p:cNvPicPr>
            <a:picLocks noChangeAspect="1"/>
          </p:cNvPicPr>
          <p:nvPr/>
        </p:nvPicPr>
        <p:blipFill>
          <a:blip r:embed="rId2"/>
          <a:stretch>
            <a:fillRect/>
          </a:stretch>
        </p:blipFill>
        <p:spPr>
          <a:xfrm rot="4930545">
            <a:off x="4202402" y="4898045"/>
            <a:ext cx="553620" cy="509944"/>
          </a:xfrm>
          <a:prstGeom prst="rect">
            <a:avLst/>
          </a:prstGeom>
        </p:spPr>
      </p:pic>
      <p:sp>
        <p:nvSpPr>
          <p:cNvPr id="19" name="TextBox 18">
            <a:extLst>
              <a:ext uri="{FF2B5EF4-FFF2-40B4-BE49-F238E27FC236}">
                <a16:creationId xmlns:a16="http://schemas.microsoft.com/office/drawing/2014/main" id="{7776BBF7-7370-4B18-A60C-8569A69B8A08}"/>
              </a:ext>
            </a:extLst>
          </p:cNvPr>
          <p:cNvSpPr txBox="1"/>
          <p:nvPr/>
        </p:nvSpPr>
        <p:spPr>
          <a:xfrm>
            <a:off x="2720829" y="5461961"/>
            <a:ext cx="2455630" cy="830997"/>
          </a:xfrm>
          <a:prstGeom prst="rect">
            <a:avLst/>
          </a:prstGeom>
          <a:noFill/>
        </p:spPr>
        <p:txBody>
          <a:bodyPr wrap="square">
            <a:spAutoFit/>
          </a:bodyPr>
          <a:lstStyle/>
          <a:p>
            <a:pPr algn="ctr"/>
            <a:r>
              <a:rPr lang="en-GB" sz="1600" b="1" i="1" dirty="0">
                <a:solidFill>
                  <a:srgbClr val="095184"/>
                </a:solidFill>
              </a:rPr>
              <a:t>e.g., refugees’ right to land, property and housing </a:t>
            </a:r>
            <a:endParaRPr lang="en-GB" sz="1600" b="1" dirty="0"/>
          </a:p>
        </p:txBody>
      </p:sp>
    </p:spTree>
    <p:extLst>
      <p:ext uri="{BB962C8B-B14F-4D97-AF65-F5344CB8AC3E}">
        <p14:creationId xmlns:p14="http://schemas.microsoft.com/office/powerpoint/2010/main" val="764951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8D4EA-7B94-4282-A955-7C560CD7D74F}"/>
              </a:ext>
            </a:extLst>
          </p:cNvPr>
          <p:cNvSpPr>
            <a:spLocks noGrp="1"/>
          </p:cNvSpPr>
          <p:nvPr>
            <p:ph type="title"/>
          </p:nvPr>
        </p:nvSpPr>
        <p:spPr/>
        <p:txBody>
          <a:bodyPr>
            <a:normAutofit/>
          </a:bodyPr>
          <a:lstStyle/>
          <a:p>
            <a:r>
              <a:rPr lang="lv-LV" sz="3600" dirty="0"/>
              <a:t>Rights to natural resources</a:t>
            </a:r>
            <a:endParaRPr lang="en-GB" sz="3600" dirty="0"/>
          </a:p>
        </p:txBody>
      </p:sp>
      <p:sp>
        <p:nvSpPr>
          <p:cNvPr id="3" name="Content Placeholder 2">
            <a:extLst>
              <a:ext uri="{FF2B5EF4-FFF2-40B4-BE49-F238E27FC236}">
                <a16:creationId xmlns:a16="http://schemas.microsoft.com/office/drawing/2014/main" id="{49BB40F3-C93D-4AF9-B520-D637D1F59640}"/>
              </a:ext>
            </a:extLst>
          </p:cNvPr>
          <p:cNvSpPr>
            <a:spLocks noGrp="1"/>
          </p:cNvSpPr>
          <p:nvPr>
            <p:ph idx="1"/>
          </p:nvPr>
        </p:nvSpPr>
        <p:spPr/>
        <p:txBody>
          <a:bodyPr>
            <a:normAutofit lnSpcReduction="10000"/>
          </a:bodyPr>
          <a:lstStyle/>
          <a:p>
            <a:pPr marL="0" indent="0">
              <a:buNone/>
            </a:pPr>
            <a:r>
              <a:rPr lang="lv-LV" dirty="0"/>
              <a:t>Refers to access to and the use of natural resources* such as water bodies, forest, minerals, etc. </a:t>
            </a:r>
            <a:br>
              <a:rPr lang="lv-LV" dirty="0"/>
            </a:br>
            <a:br>
              <a:rPr lang="lv-LV" dirty="0"/>
            </a:br>
            <a:br>
              <a:rPr lang="lv-LV" dirty="0"/>
            </a:br>
            <a:br>
              <a:rPr lang="lv-LV" dirty="0"/>
            </a:br>
            <a:br>
              <a:rPr lang="lv-LV" dirty="0"/>
            </a:br>
            <a:br>
              <a:rPr lang="lv-LV" sz="2400" dirty="0"/>
            </a:br>
            <a:endParaRPr lang="lv-LV" sz="2400" dirty="0"/>
          </a:p>
          <a:p>
            <a:pPr marL="0" indent="0">
              <a:buNone/>
            </a:pPr>
            <a:r>
              <a:rPr lang="lv-LV" sz="2000" i="1" dirty="0"/>
              <a:t>*natural resources –</a:t>
            </a:r>
            <a:r>
              <a:rPr lang="ru-RU" sz="2000" i="1" dirty="0"/>
              <a:t> </a:t>
            </a:r>
            <a:r>
              <a:rPr lang="en-GB" sz="2000" i="1" dirty="0"/>
              <a:t>natural assets (raw materials) occurring in nature </a:t>
            </a:r>
            <a:r>
              <a:rPr lang="lv-LV" sz="2000" i="1" dirty="0"/>
              <a:t>(i.e. without human action) </a:t>
            </a:r>
            <a:r>
              <a:rPr lang="en-GB" sz="2000" i="1" dirty="0"/>
              <a:t>that can be used for economic production or consumption.</a:t>
            </a:r>
            <a:endParaRPr lang="en-GB" i="1" dirty="0"/>
          </a:p>
        </p:txBody>
      </p:sp>
      <p:pic>
        <p:nvPicPr>
          <p:cNvPr id="4" name="Picture 3">
            <a:extLst>
              <a:ext uri="{FF2B5EF4-FFF2-40B4-BE49-F238E27FC236}">
                <a16:creationId xmlns:a16="http://schemas.microsoft.com/office/drawing/2014/main" id="{789CB109-5EC9-4AA8-B433-14C590FE0B57}"/>
              </a:ext>
            </a:extLst>
          </p:cNvPr>
          <p:cNvPicPr>
            <a:picLocks noChangeAspect="1"/>
          </p:cNvPicPr>
          <p:nvPr/>
        </p:nvPicPr>
        <p:blipFill>
          <a:blip r:embed="rId3"/>
          <a:stretch>
            <a:fillRect/>
          </a:stretch>
        </p:blipFill>
        <p:spPr>
          <a:xfrm>
            <a:off x="1726063" y="3433415"/>
            <a:ext cx="2266147" cy="1411253"/>
          </a:xfrm>
          <a:prstGeom prst="rect">
            <a:avLst/>
          </a:prstGeom>
        </p:spPr>
      </p:pic>
      <p:pic>
        <p:nvPicPr>
          <p:cNvPr id="5" name="Picture 4">
            <a:extLst>
              <a:ext uri="{FF2B5EF4-FFF2-40B4-BE49-F238E27FC236}">
                <a16:creationId xmlns:a16="http://schemas.microsoft.com/office/drawing/2014/main" id="{811D6DFF-E7B9-4879-9BD7-CD3DDDD9C5AE}"/>
              </a:ext>
            </a:extLst>
          </p:cNvPr>
          <p:cNvPicPr>
            <a:picLocks noChangeAspect="1"/>
          </p:cNvPicPr>
          <p:nvPr/>
        </p:nvPicPr>
        <p:blipFill>
          <a:blip r:embed="rId4"/>
          <a:stretch>
            <a:fillRect/>
          </a:stretch>
        </p:blipFill>
        <p:spPr>
          <a:xfrm>
            <a:off x="4409973" y="3239677"/>
            <a:ext cx="2447390" cy="1604991"/>
          </a:xfrm>
          <a:prstGeom prst="rect">
            <a:avLst/>
          </a:prstGeom>
        </p:spPr>
      </p:pic>
      <p:pic>
        <p:nvPicPr>
          <p:cNvPr id="6" name="Picture 5">
            <a:extLst>
              <a:ext uri="{FF2B5EF4-FFF2-40B4-BE49-F238E27FC236}">
                <a16:creationId xmlns:a16="http://schemas.microsoft.com/office/drawing/2014/main" id="{A7839F2C-D1C7-4588-834E-824ECEF4A6AD}"/>
              </a:ext>
            </a:extLst>
          </p:cNvPr>
          <p:cNvPicPr>
            <a:picLocks noChangeAspect="1"/>
          </p:cNvPicPr>
          <p:nvPr/>
        </p:nvPicPr>
        <p:blipFill>
          <a:blip r:embed="rId5"/>
          <a:stretch>
            <a:fillRect/>
          </a:stretch>
        </p:blipFill>
        <p:spPr>
          <a:xfrm>
            <a:off x="7275126" y="3145885"/>
            <a:ext cx="1806496" cy="1792573"/>
          </a:xfrm>
          <a:prstGeom prst="rect">
            <a:avLst/>
          </a:prstGeom>
        </p:spPr>
      </p:pic>
      <p:sp>
        <p:nvSpPr>
          <p:cNvPr id="7" name="TextBox 6">
            <a:extLst>
              <a:ext uri="{FF2B5EF4-FFF2-40B4-BE49-F238E27FC236}">
                <a16:creationId xmlns:a16="http://schemas.microsoft.com/office/drawing/2014/main" id="{7B6D2B21-4F1E-411C-A76D-DE4741C83BC5}"/>
              </a:ext>
            </a:extLst>
          </p:cNvPr>
          <p:cNvSpPr txBox="1"/>
          <p:nvPr/>
        </p:nvSpPr>
        <p:spPr>
          <a:xfrm>
            <a:off x="8876458" y="4383003"/>
            <a:ext cx="1245854" cy="461665"/>
          </a:xfrm>
          <a:prstGeom prst="rect">
            <a:avLst/>
          </a:prstGeom>
          <a:noFill/>
        </p:spPr>
        <p:txBody>
          <a:bodyPr wrap="none" rtlCol="0">
            <a:spAutoFit/>
          </a:bodyPr>
          <a:lstStyle/>
          <a:p>
            <a:r>
              <a:rPr lang="lv-LV" sz="2400" b="1" dirty="0">
                <a:solidFill>
                  <a:srgbClr val="095184"/>
                </a:solidFill>
              </a:rPr>
              <a:t>&amp; more</a:t>
            </a:r>
            <a:endParaRPr lang="en-GB" sz="2400" b="1" dirty="0">
              <a:solidFill>
                <a:srgbClr val="095184"/>
              </a:solidFill>
            </a:endParaRPr>
          </a:p>
        </p:txBody>
      </p:sp>
    </p:spTree>
    <p:extLst>
      <p:ext uri="{BB962C8B-B14F-4D97-AF65-F5344CB8AC3E}">
        <p14:creationId xmlns:p14="http://schemas.microsoft.com/office/powerpoint/2010/main" val="798335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295E5-15F3-41F6-91F2-290E9DDE3C46}"/>
              </a:ext>
            </a:extLst>
          </p:cNvPr>
          <p:cNvSpPr>
            <a:spLocks noGrp="1"/>
          </p:cNvSpPr>
          <p:nvPr>
            <p:ph type="title"/>
          </p:nvPr>
        </p:nvSpPr>
        <p:spPr/>
        <p:txBody>
          <a:bodyPr>
            <a:normAutofit/>
          </a:bodyPr>
          <a:lstStyle/>
          <a:p>
            <a:r>
              <a:rPr lang="en-GB" sz="3600" dirty="0"/>
              <a:t>A stand-alone right?</a:t>
            </a:r>
          </a:p>
        </p:txBody>
      </p:sp>
      <p:sp>
        <p:nvSpPr>
          <p:cNvPr id="3" name="Content Placeholder 2">
            <a:extLst>
              <a:ext uri="{FF2B5EF4-FFF2-40B4-BE49-F238E27FC236}">
                <a16:creationId xmlns:a16="http://schemas.microsoft.com/office/drawing/2014/main" id="{0F947106-38A9-48F6-980F-7E3B8B592A6C}"/>
              </a:ext>
            </a:extLst>
          </p:cNvPr>
          <p:cNvSpPr>
            <a:spLocks noGrp="1"/>
          </p:cNvSpPr>
          <p:nvPr>
            <p:ph idx="1"/>
          </p:nvPr>
        </p:nvSpPr>
        <p:spPr>
          <a:xfrm>
            <a:off x="514350" y="1825625"/>
            <a:ext cx="6759753" cy="4351338"/>
          </a:xfrm>
        </p:spPr>
        <p:txBody>
          <a:bodyPr>
            <a:normAutofit/>
          </a:bodyPr>
          <a:lstStyle/>
          <a:p>
            <a:pPr marL="0" indent="0">
              <a:buNone/>
            </a:pPr>
            <a:r>
              <a:rPr lang="en-GB" sz="2400" dirty="0"/>
              <a:t>As with land rights, there is </a:t>
            </a:r>
            <a:r>
              <a:rPr lang="en-GB" sz="2400" b="1" dirty="0">
                <a:solidFill>
                  <a:srgbClr val="095184"/>
                </a:solidFill>
              </a:rPr>
              <a:t>no expressly recognised individual right </a:t>
            </a:r>
            <a:r>
              <a:rPr lang="en-GB" sz="2400" dirty="0"/>
              <a:t>to natural resources (in other words, there is no document providing that ‘every individual shall have the right to access natural resources’).</a:t>
            </a:r>
          </a:p>
          <a:p>
            <a:pPr marL="0" indent="0">
              <a:buNone/>
            </a:pPr>
            <a:endParaRPr lang="en-GB" sz="2400" dirty="0"/>
          </a:p>
          <a:p>
            <a:pPr marL="0" indent="0">
              <a:buNone/>
            </a:pPr>
            <a:r>
              <a:rPr lang="en-GB" sz="2400" dirty="0"/>
              <a:t>However, this right is expressly recognised for some specified groups, e.g. indigenous peoples, people working in rural areas</a:t>
            </a:r>
            <a:r>
              <a:rPr lang="lv-LV" sz="2400" dirty="0"/>
              <a:t>, and so forth. </a:t>
            </a:r>
            <a:endParaRPr lang="en-GB" sz="2400" b="1" dirty="0">
              <a:solidFill>
                <a:srgbClr val="095184"/>
              </a:solidFill>
            </a:endParaRPr>
          </a:p>
        </p:txBody>
      </p:sp>
      <p:sp>
        <p:nvSpPr>
          <p:cNvPr id="5" name="Oval 4">
            <a:extLst>
              <a:ext uri="{FF2B5EF4-FFF2-40B4-BE49-F238E27FC236}">
                <a16:creationId xmlns:a16="http://schemas.microsoft.com/office/drawing/2014/main" id="{17AA0012-64EB-490F-A036-7F0D0D500503}"/>
              </a:ext>
            </a:extLst>
          </p:cNvPr>
          <p:cNvSpPr/>
          <p:nvPr/>
        </p:nvSpPr>
        <p:spPr>
          <a:xfrm>
            <a:off x="8037975" y="2072200"/>
            <a:ext cx="2991975" cy="2991975"/>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64F03923-92B9-48F2-AA76-740AE903C0B3}"/>
              </a:ext>
            </a:extLst>
          </p:cNvPr>
          <p:cNvSpPr/>
          <p:nvPr/>
        </p:nvSpPr>
        <p:spPr>
          <a:xfrm>
            <a:off x="8757621" y="2532357"/>
            <a:ext cx="776341" cy="776341"/>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B8197399-503B-4839-9740-5FCF75A57362}"/>
              </a:ext>
            </a:extLst>
          </p:cNvPr>
          <p:cNvSpPr/>
          <p:nvPr/>
        </p:nvSpPr>
        <p:spPr>
          <a:xfrm>
            <a:off x="9840395" y="3040829"/>
            <a:ext cx="776341" cy="776341"/>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B003AF66-CD9E-4C0D-B3A1-2CD6017B23EF}"/>
              </a:ext>
            </a:extLst>
          </p:cNvPr>
          <p:cNvSpPr/>
          <p:nvPr/>
        </p:nvSpPr>
        <p:spPr>
          <a:xfrm>
            <a:off x="8757621" y="3768854"/>
            <a:ext cx="776341" cy="776341"/>
          </a:xfrm>
          <a:prstGeom prst="ellipse">
            <a:avLst/>
          </a:prstGeom>
          <a:noFill/>
          <a:ln w="38100">
            <a:solidFill>
              <a:srgbClr val="0951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390D50F0-F6DB-4C64-80A0-BDB4C7EA6D43}"/>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8893821" y="2668734"/>
            <a:ext cx="528905" cy="503585"/>
          </a:xfrm>
          <a:prstGeom prst="rect">
            <a:avLst/>
          </a:prstGeom>
        </p:spPr>
      </p:pic>
      <p:pic>
        <p:nvPicPr>
          <p:cNvPr id="11" name="Picture 10">
            <a:extLst>
              <a:ext uri="{FF2B5EF4-FFF2-40B4-BE49-F238E27FC236}">
                <a16:creationId xmlns:a16="http://schemas.microsoft.com/office/drawing/2014/main" id="{F501E19D-7B8E-4BA3-B197-7EAD77C03003}"/>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9964112" y="3177206"/>
            <a:ext cx="528905" cy="503585"/>
          </a:xfrm>
          <a:prstGeom prst="rect">
            <a:avLst/>
          </a:prstGeom>
        </p:spPr>
      </p:pic>
      <p:pic>
        <p:nvPicPr>
          <p:cNvPr id="12" name="Picture 11">
            <a:extLst>
              <a:ext uri="{FF2B5EF4-FFF2-40B4-BE49-F238E27FC236}">
                <a16:creationId xmlns:a16="http://schemas.microsoft.com/office/drawing/2014/main" id="{A0FB3E91-3762-4EE5-AE5E-2FB82A9B61AC}"/>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8893821" y="3905231"/>
            <a:ext cx="528905" cy="503585"/>
          </a:xfrm>
          <a:prstGeom prst="rect">
            <a:avLst/>
          </a:prstGeom>
        </p:spPr>
      </p:pic>
      <p:pic>
        <p:nvPicPr>
          <p:cNvPr id="14" name="Picture 13">
            <a:extLst>
              <a:ext uri="{FF2B5EF4-FFF2-40B4-BE49-F238E27FC236}">
                <a16:creationId xmlns:a16="http://schemas.microsoft.com/office/drawing/2014/main" id="{59112061-8A3A-46C0-B23C-0B0B4C16947F}"/>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16200000">
            <a:off x="9432330" y="1435716"/>
            <a:ext cx="553620" cy="509944"/>
          </a:xfrm>
          <a:prstGeom prst="rect">
            <a:avLst/>
          </a:prstGeom>
        </p:spPr>
      </p:pic>
      <p:sp>
        <p:nvSpPr>
          <p:cNvPr id="16" name="TextBox 15">
            <a:extLst>
              <a:ext uri="{FF2B5EF4-FFF2-40B4-BE49-F238E27FC236}">
                <a16:creationId xmlns:a16="http://schemas.microsoft.com/office/drawing/2014/main" id="{D29129AD-0331-40F5-A26E-B289713815C0}"/>
              </a:ext>
            </a:extLst>
          </p:cNvPr>
          <p:cNvSpPr txBox="1"/>
          <p:nvPr/>
        </p:nvSpPr>
        <p:spPr>
          <a:xfrm>
            <a:off x="9637160" y="769869"/>
            <a:ext cx="1843737" cy="646331"/>
          </a:xfrm>
          <a:prstGeom prst="rect">
            <a:avLst/>
          </a:prstGeom>
          <a:noFill/>
        </p:spPr>
        <p:txBody>
          <a:bodyPr wrap="square" rtlCol="0">
            <a:spAutoFit/>
          </a:bodyPr>
          <a:lstStyle/>
          <a:p>
            <a:pPr algn="ctr"/>
            <a:r>
              <a:rPr lang="lv-LV" b="1" i="1" dirty="0"/>
              <a:t>recognised for some groups</a:t>
            </a:r>
            <a:endParaRPr lang="en-GB" b="1" i="1" dirty="0"/>
          </a:p>
        </p:txBody>
      </p:sp>
    </p:spTree>
    <p:extLst>
      <p:ext uri="{BB962C8B-B14F-4D97-AF65-F5344CB8AC3E}">
        <p14:creationId xmlns:p14="http://schemas.microsoft.com/office/powerpoint/2010/main" val="1209717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6113</TotalTime>
  <Words>2620</Words>
  <Application>Microsoft Office PowerPoint</Application>
  <PresentationFormat>Widescreen</PresentationFormat>
  <Paragraphs>186</Paragraphs>
  <Slides>38</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Roboto</vt:lpstr>
      <vt:lpstr>Office Theme</vt:lpstr>
      <vt:lpstr>A starting point: conceptualising rights to land, natural resources, food, water, housing, health and clean environment and an international regulation of these rights</vt:lpstr>
      <vt:lpstr>Land rights</vt:lpstr>
      <vt:lpstr>Types of land use</vt:lpstr>
      <vt:lpstr>Land rights: why important?</vt:lpstr>
      <vt:lpstr>Regulation of the right to land</vt:lpstr>
      <vt:lpstr>Land rights as human rights (HR)?</vt:lpstr>
      <vt:lpstr>PowerPoint Presentation</vt:lpstr>
      <vt:lpstr>Rights to natural resources</vt:lpstr>
      <vt:lpstr>A stand-alone right?</vt:lpstr>
      <vt:lpstr>International Covenant on Civil and Political Rights</vt:lpstr>
      <vt:lpstr>United Nations Declaration on the Rights of Peasants and Other People Working in Rural Areas </vt:lpstr>
      <vt:lpstr>Link to the right to food</vt:lpstr>
      <vt:lpstr>Right to food</vt:lpstr>
      <vt:lpstr>Universal Declaration of Human Rights</vt:lpstr>
      <vt:lpstr>International Covenant on Economic, Social and Cultural Rights</vt:lpstr>
      <vt:lpstr>International Covenant on Economic, Social and Cultural Rights</vt:lpstr>
      <vt:lpstr>PowerPoint Presentation</vt:lpstr>
      <vt:lpstr>Criterion of adequacy</vt:lpstr>
      <vt:lpstr>Criterion of sustainability</vt:lpstr>
      <vt:lpstr>Criterion of availability</vt:lpstr>
      <vt:lpstr>Criterion of accesibility</vt:lpstr>
      <vt:lpstr>Right to water and sanitation</vt:lpstr>
      <vt:lpstr>UN GA Resolution of 28 July 2010 </vt:lpstr>
      <vt:lpstr>UN GA Resolution of 17 December 2015 </vt:lpstr>
      <vt:lpstr>Main criteria</vt:lpstr>
      <vt:lpstr>Right to housing</vt:lpstr>
      <vt:lpstr>Universal Declaration of Human Rights</vt:lpstr>
      <vt:lpstr>International Covenant on Economic, Social and Cultural Rights</vt:lpstr>
      <vt:lpstr>PowerPoint Presentation</vt:lpstr>
      <vt:lpstr>Question for discussion </vt:lpstr>
      <vt:lpstr>Criteria of ‘adequate housing’?</vt:lpstr>
      <vt:lpstr>Two common misconceptions</vt:lpstr>
      <vt:lpstr>Right to (the highest attainable standard of) health</vt:lpstr>
      <vt:lpstr>International Covenant on Economic, Social and Cultural Rights</vt:lpstr>
      <vt:lpstr>Freedoms</vt:lpstr>
      <vt:lpstr>Right to clean environment </vt:lpstr>
      <vt:lpstr>Identified substantive elements</vt:lpstr>
      <vt:lpstr>A starting point: conceptualising rights to land, natural resources, food, water, housing, health and clean environment and an international regulation of these rights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47</cp:revision>
  <dcterms:created xsi:type="dcterms:W3CDTF">2019-10-03T08:03:04Z</dcterms:created>
  <dcterms:modified xsi:type="dcterms:W3CDTF">2020-12-23T19:11:49Z</dcterms:modified>
</cp:coreProperties>
</file>