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300" r:id="rId3"/>
    <p:sldId id="303" r:id="rId4"/>
    <p:sldId id="302" r:id="rId5"/>
    <p:sldId id="305" r:id="rId6"/>
    <p:sldId id="307" r:id="rId7"/>
    <p:sldId id="308" r:id="rId8"/>
    <p:sldId id="309" r:id="rId9"/>
    <p:sldId id="310" r:id="rId10"/>
    <p:sldId id="306" r:id="rId11"/>
    <p:sldId id="311" r:id="rId12"/>
    <p:sldId id="301" r:id="rId13"/>
    <p:sldId id="313" r:id="rId14"/>
    <p:sldId id="314" r:id="rId15"/>
    <p:sldId id="312" r:id="rId16"/>
    <p:sldId id="316" r:id="rId17"/>
    <p:sldId id="317" r:id="rId18"/>
    <p:sldId id="318" r:id="rId19"/>
    <p:sldId id="319" r:id="rId20"/>
    <p:sldId id="320" r:id="rId21"/>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5184"/>
    <a:srgbClr val="C41927"/>
    <a:srgbClr val="F6F6F6"/>
    <a:srgbClr val="0046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D17BC-A76D-428D-B8F9-C74CC6D83871}" type="datetimeFigureOut">
              <a:rPr lang="en-GB" smtClean="0"/>
              <a:t>24/12/2020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EF71A-7008-40B9-9878-B3419BB954C5}" type="slidenum">
              <a:rPr lang="en-GB" smtClean="0"/>
              <a:t>‹#›</a:t>
            </a:fld>
            <a:endParaRPr lang="en-GB"/>
          </a:p>
        </p:txBody>
      </p:sp>
    </p:spTree>
    <p:extLst>
      <p:ext uri="{BB962C8B-B14F-4D97-AF65-F5344CB8AC3E}">
        <p14:creationId xmlns:p14="http://schemas.microsoft.com/office/powerpoint/2010/main" val="822814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3</a:t>
            </a:fld>
            <a:endParaRPr lang="en-GB"/>
          </a:p>
        </p:txBody>
      </p:sp>
    </p:spTree>
    <p:extLst>
      <p:ext uri="{BB962C8B-B14F-4D97-AF65-F5344CB8AC3E}">
        <p14:creationId xmlns:p14="http://schemas.microsoft.com/office/powerpoint/2010/main" val="110831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6</a:t>
            </a:fld>
            <a:endParaRPr lang="en-GB"/>
          </a:p>
        </p:txBody>
      </p:sp>
    </p:spTree>
    <p:extLst>
      <p:ext uri="{BB962C8B-B14F-4D97-AF65-F5344CB8AC3E}">
        <p14:creationId xmlns:p14="http://schemas.microsoft.com/office/powerpoint/2010/main" val="708573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13</a:t>
            </a:fld>
            <a:endParaRPr lang="en-GB"/>
          </a:p>
        </p:txBody>
      </p:sp>
    </p:spTree>
    <p:extLst>
      <p:ext uri="{BB962C8B-B14F-4D97-AF65-F5344CB8AC3E}">
        <p14:creationId xmlns:p14="http://schemas.microsoft.com/office/powerpoint/2010/main" val="2145932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14</a:t>
            </a:fld>
            <a:endParaRPr lang="en-GB"/>
          </a:p>
        </p:txBody>
      </p:sp>
    </p:spTree>
    <p:extLst>
      <p:ext uri="{BB962C8B-B14F-4D97-AF65-F5344CB8AC3E}">
        <p14:creationId xmlns:p14="http://schemas.microsoft.com/office/powerpoint/2010/main" val="3451045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19</a:t>
            </a:fld>
            <a:endParaRPr lang="en-GB"/>
          </a:p>
        </p:txBody>
      </p:sp>
    </p:spTree>
    <p:extLst>
      <p:ext uri="{BB962C8B-B14F-4D97-AF65-F5344CB8AC3E}">
        <p14:creationId xmlns:p14="http://schemas.microsoft.com/office/powerpoint/2010/main" val="59488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lv-LV"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08974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94758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140067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365125"/>
            <a:ext cx="10515600" cy="1325563"/>
          </a:xfrm>
        </p:spPr>
        <p:txBody>
          <a:bodyPr/>
          <a:lstStyle/>
          <a:p>
            <a:r>
              <a:rPr lang="en-US" dirty="0"/>
              <a:t>Click to edit Master title style</a:t>
            </a:r>
            <a:endParaRPr lang="lv-LV" dirty="0"/>
          </a:p>
        </p:txBody>
      </p:sp>
      <p:sp>
        <p:nvSpPr>
          <p:cNvPr id="3" name="Content Placeholder 2"/>
          <p:cNvSpPr>
            <a:spLocks noGrp="1"/>
          </p:cNvSpPr>
          <p:nvPr>
            <p:ph idx="1"/>
          </p:nvPr>
        </p:nvSpPr>
        <p:spPr>
          <a:xfrm>
            <a:off x="514350" y="1825625"/>
            <a:ext cx="10515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32235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63875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76001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8981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lv-LV"/>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83435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lv-LV"/>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49676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832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24.12.2020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99813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7" name="Picture 6"/>
          <p:cNvPicPr>
            <a:picLocks noChangeAspect="1"/>
          </p:cNvPicPr>
          <p:nvPr userDrawn="1"/>
        </p:nvPicPr>
        <p:blipFill>
          <a:blip r:embed="rId13">
            <a:clrChange>
              <a:clrFrom>
                <a:srgbClr val="FFFFFF"/>
              </a:clrFrom>
              <a:clrTo>
                <a:srgbClr val="FFFFFF">
                  <a:alpha val="0"/>
                </a:srgbClr>
              </a:clrTo>
            </a:clrChange>
          </a:blip>
          <a:stretch>
            <a:fillRect/>
          </a:stretch>
        </p:blipFill>
        <p:spPr>
          <a:xfrm>
            <a:off x="10459633" y="6335501"/>
            <a:ext cx="1076786" cy="410822"/>
          </a:xfrm>
          <a:prstGeom prst="rect">
            <a:avLst/>
          </a:prstGeom>
        </p:spPr>
      </p:pic>
      <p:pic>
        <p:nvPicPr>
          <p:cNvPr id="1026" name="Picture 2" descr="Image result for erasmus+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969435" y="6364767"/>
            <a:ext cx="1337572" cy="3815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userDrawn="1"/>
        </p:nvSpPr>
        <p:spPr>
          <a:xfrm>
            <a:off x="11887200" y="0"/>
            <a:ext cx="304800" cy="6858000"/>
          </a:xfrm>
          <a:prstGeom prst="rect">
            <a:avLst/>
          </a:prstGeom>
          <a:solidFill>
            <a:srgbClr val="095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rgbClr val="C41927"/>
              </a:solidFill>
            </a:endParaRPr>
          </a:p>
        </p:txBody>
      </p:sp>
      <p:grpSp>
        <p:nvGrpSpPr>
          <p:cNvPr id="17" name="Group 16"/>
          <p:cNvGrpSpPr/>
          <p:nvPr userDrawn="1"/>
        </p:nvGrpSpPr>
        <p:grpSpPr>
          <a:xfrm>
            <a:off x="11887200" y="5899577"/>
            <a:ext cx="304800" cy="655968"/>
            <a:chOff x="11982448" y="6104563"/>
            <a:chExt cx="209552" cy="450982"/>
          </a:xfrm>
        </p:grpSpPr>
        <p:sp>
          <p:nvSpPr>
            <p:cNvPr id="22" name="Right Triangle 21"/>
            <p:cNvSpPr/>
            <p:nvPr userDrawn="1"/>
          </p:nvSpPr>
          <p:spPr>
            <a:xfrm flipV="1">
              <a:off x="11982448" y="6330799"/>
              <a:ext cx="208172" cy="22474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ight Triangle 15"/>
            <p:cNvSpPr/>
            <p:nvPr userDrawn="1"/>
          </p:nvSpPr>
          <p:spPr>
            <a:xfrm flipH="1">
              <a:off x="11982448" y="6104563"/>
              <a:ext cx="209552" cy="22623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Tree>
    <p:extLst>
      <p:ext uri="{BB962C8B-B14F-4D97-AF65-F5344CB8AC3E}">
        <p14:creationId xmlns:p14="http://schemas.microsoft.com/office/powerpoint/2010/main" val="2392503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kern="1200">
          <a:solidFill>
            <a:srgbClr val="C4192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62364" y="1041400"/>
            <a:ext cx="8267272" cy="2387600"/>
          </a:xfrm>
        </p:spPr>
        <p:txBody>
          <a:bodyPr>
            <a:noAutofit/>
          </a:bodyPr>
          <a:lstStyle/>
          <a:p>
            <a:r>
              <a:rPr lang="en-GB" sz="3600" dirty="0"/>
              <a:t>Rights to land</a:t>
            </a:r>
            <a:r>
              <a:rPr lang="lv-LV" sz="3600" dirty="0"/>
              <a:t> and </a:t>
            </a:r>
            <a:r>
              <a:rPr lang="en-GB" sz="3600" dirty="0"/>
              <a:t>natural resources</a:t>
            </a:r>
            <a:br>
              <a:rPr lang="lv-LV" sz="3600" dirty="0"/>
            </a:br>
            <a:r>
              <a:rPr lang="en-GB" sz="3600" dirty="0"/>
              <a:t>as indigenous rights? </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236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921A6-96DA-4858-9B1B-4AE3064E7410}"/>
              </a:ext>
            </a:extLst>
          </p:cNvPr>
          <p:cNvSpPr>
            <a:spLocks noGrp="1"/>
          </p:cNvSpPr>
          <p:nvPr>
            <p:ph type="title"/>
          </p:nvPr>
        </p:nvSpPr>
        <p:spPr/>
        <p:txBody>
          <a:bodyPr/>
          <a:lstStyle/>
          <a:p>
            <a:r>
              <a:rPr lang="en-GB" dirty="0"/>
              <a:t>UNDRIP </a:t>
            </a:r>
          </a:p>
        </p:txBody>
      </p:sp>
      <p:sp>
        <p:nvSpPr>
          <p:cNvPr id="3" name="Content Placeholder 2">
            <a:extLst>
              <a:ext uri="{FF2B5EF4-FFF2-40B4-BE49-F238E27FC236}">
                <a16:creationId xmlns:a16="http://schemas.microsoft.com/office/drawing/2014/main" id="{8A110C38-4001-4BEA-AD83-54B6EB837062}"/>
              </a:ext>
            </a:extLst>
          </p:cNvPr>
          <p:cNvSpPr>
            <a:spLocks noGrp="1"/>
          </p:cNvSpPr>
          <p:nvPr>
            <p:ph idx="1"/>
          </p:nvPr>
        </p:nvSpPr>
        <p:spPr/>
        <p:txBody>
          <a:bodyPr/>
          <a:lstStyle/>
          <a:p>
            <a:pPr marL="0" indent="0">
              <a:buNone/>
            </a:pPr>
            <a:r>
              <a:rPr lang="en-GB" b="1" dirty="0"/>
              <a:t>Preamble</a:t>
            </a:r>
          </a:p>
          <a:p>
            <a:pPr marL="0" indent="0">
              <a:buNone/>
            </a:pPr>
            <a:r>
              <a:rPr lang="en-GB" dirty="0"/>
              <a:t>Recognizing the urgent need to respect and promote the inherent rights of indigenous peoples which derive from their political, economic and social structures and from their cultures, spiritual traditions, histories and philosophies, especially their rights to their lands, territories and resources,</a:t>
            </a:r>
          </a:p>
        </p:txBody>
      </p:sp>
    </p:spTree>
    <p:extLst>
      <p:ext uri="{BB962C8B-B14F-4D97-AF65-F5344CB8AC3E}">
        <p14:creationId xmlns:p14="http://schemas.microsoft.com/office/powerpoint/2010/main" val="2304905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921A6-96DA-4858-9B1B-4AE3064E7410}"/>
              </a:ext>
            </a:extLst>
          </p:cNvPr>
          <p:cNvSpPr>
            <a:spLocks noGrp="1"/>
          </p:cNvSpPr>
          <p:nvPr>
            <p:ph type="title"/>
          </p:nvPr>
        </p:nvSpPr>
        <p:spPr/>
        <p:txBody>
          <a:bodyPr/>
          <a:lstStyle/>
          <a:p>
            <a:r>
              <a:rPr lang="en-GB" dirty="0"/>
              <a:t>UNDRIP </a:t>
            </a:r>
          </a:p>
        </p:txBody>
      </p:sp>
      <p:sp>
        <p:nvSpPr>
          <p:cNvPr id="3" name="Content Placeholder 2">
            <a:extLst>
              <a:ext uri="{FF2B5EF4-FFF2-40B4-BE49-F238E27FC236}">
                <a16:creationId xmlns:a16="http://schemas.microsoft.com/office/drawing/2014/main" id="{8A110C38-4001-4BEA-AD83-54B6EB837062}"/>
              </a:ext>
            </a:extLst>
          </p:cNvPr>
          <p:cNvSpPr>
            <a:spLocks noGrp="1"/>
          </p:cNvSpPr>
          <p:nvPr>
            <p:ph idx="1"/>
          </p:nvPr>
        </p:nvSpPr>
        <p:spPr/>
        <p:txBody>
          <a:bodyPr/>
          <a:lstStyle/>
          <a:p>
            <a:pPr marL="0" indent="0">
              <a:buNone/>
            </a:pPr>
            <a:r>
              <a:rPr lang="en-GB" b="1" dirty="0"/>
              <a:t>Preamble</a:t>
            </a:r>
          </a:p>
          <a:p>
            <a:pPr marL="0" indent="0">
              <a:buNone/>
            </a:pPr>
            <a:r>
              <a:rPr lang="en-GB" dirty="0"/>
              <a:t>Recognizing the urgent need to respect and promote the inherent rights of indigenous peoples which derive from their political, economic and social structures and from their cultures, spiritual traditions, histories and philosophies, especially their rights to their lands, territories and resources,</a:t>
            </a:r>
          </a:p>
        </p:txBody>
      </p:sp>
    </p:spTree>
    <p:extLst>
      <p:ext uri="{BB962C8B-B14F-4D97-AF65-F5344CB8AC3E}">
        <p14:creationId xmlns:p14="http://schemas.microsoft.com/office/powerpoint/2010/main" val="3148832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E738E-A45B-4439-894D-CC32503C1912}"/>
              </a:ext>
            </a:extLst>
          </p:cNvPr>
          <p:cNvSpPr>
            <a:spLocks noGrp="1"/>
          </p:cNvSpPr>
          <p:nvPr>
            <p:ph type="title"/>
          </p:nvPr>
        </p:nvSpPr>
        <p:spPr/>
        <p:txBody>
          <a:bodyPr/>
          <a:lstStyle/>
          <a:p>
            <a:r>
              <a:rPr lang="en-GB" dirty="0"/>
              <a:t>UNDRIP</a:t>
            </a:r>
          </a:p>
        </p:txBody>
      </p:sp>
      <p:sp>
        <p:nvSpPr>
          <p:cNvPr id="3" name="Content Placeholder 2">
            <a:extLst>
              <a:ext uri="{FF2B5EF4-FFF2-40B4-BE49-F238E27FC236}">
                <a16:creationId xmlns:a16="http://schemas.microsoft.com/office/drawing/2014/main" id="{F2E17414-37D2-448B-8281-8EE12BD9160D}"/>
              </a:ext>
            </a:extLst>
          </p:cNvPr>
          <p:cNvSpPr>
            <a:spLocks noGrp="1"/>
          </p:cNvSpPr>
          <p:nvPr>
            <p:ph idx="1"/>
          </p:nvPr>
        </p:nvSpPr>
        <p:spPr/>
        <p:txBody>
          <a:bodyPr>
            <a:normAutofit/>
          </a:bodyPr>
          <a:lstStyle/>
          <a:p>
            <a:pPr marL="0" indent="0">
              <a:buNone/>
            </a:pPr>
            <a:r>
              <a:rPr lang="en-GB" sz="2400" b="1" dirty="0"/>
              <a:t>Article 10</a:t>
            </a:r>
          </a:p>
          <a:p>
            <a:pPr marL="0" indent="0">
              <a:lnSpc>
                <a:spcPct val="100000"/>
              </a:lnSpc>
              <a:buNone/>
            </a:pPr>
            <a:r>
              <a:rPr lang="en-GB" sz="2400" dirty="0"/>
              <a:t>Indigenous peoples </a:t>
            </a:r>
            <a:r>
              <a:rPr lang="en-GB" sz="2400" b="1" dirty="0">
                <a:solidFill>
                  <a:srgbClr val="095184"/>
                </a:solidFill>
              </a:rPr>
              <a:t>shall not be forcibly removed from their lands </a:t>
            </a:r>
            <a:r>
              <a:rPr lang="en-GB" sz="2400" dirty="0"/>
              <a:t>or territories. No relocation shall take place without the free, prior and informed consent of the indigenous peoples concerned and after agreement on just and fair compensation and, where possible, with the option of return.</a:t>
            </a:r>
          </a:p>
        </p:txBody>
      </p:sp>
    </p:spTree>
    <p:extLst>
      <p:ext uri="{BB962C8B-B14F-4D97-AF65-F5344CB8AC3E}">
        <p14:creationId xmlns:p14="http://schemas.microsoft.com/office/powerpoint/2010/main" val="1503046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E738E-A45B-4439-894D-CC32503C1912}"/>
              </a:ext>
            </a:extLst>
          </p:cNvPr>
          <p:cNvSpPr>
            <a:spLocks noGrp="1"/>
          </p:cNvSpPr>
          <p:nvPr>
            <p:ph type="title"/>
          </p:nvPr>
        </p:nvSpPr>
        <p:spPr/>
        <p:txBody>
          <a:bodyPr/>
          <a:lstStyle/>
          <a:p>
            <a:r>
              <a:rPr lang="en-GB" dirty="0"/>
              <a:t>UNDRIP</a:t>
            </a:r>
          </a:p>
        </p:txBody>
      </p:sp>
      <p:sp>
        <p:nvSpPr>
          <p:cNvPr id="3" name="Content Placeholder 2">
            <a:extLst>
              <a:ext uri="{FF2B5EF4-FFF2-40B4-BE49-F238E27FC236}">
                <a16:creationId xmlns:a16="http://schemas.microsoft.com/office/drawing/2014/main" id="{F2E17414-37D2-448B-8281-8EE12BD9160D}"/>
              </a:ext>
            </a:extLst>
          </p:cNvPr>
          <p:cNvSpPr>
            <a:spLocks noGrp="1"/>
          </p:cNvSpPr>
          <p:nvPr>
            <p:ph idx="1"/>
          </p:nvPr>
        </p:nvSpPr>
        <p:spPr>
          <a:xfrm>
            <a:off x="514350" y="1608495"/>
            <a:ext cx="10515600" cy="4802187"/>
          </a:xfrm>
        </p:spPr>
        <p:txBody>
          <a:bodyPr>
            <a:normAutofit fontScale="92500"/>
          </a:bodyPr>
          <a:lstStyle/>
          <a:p>
            <a:pPr marL="0" indent="0">
              <a:buNone/>
            </a:pPr>
            <a:r>
              <a:rPr lang="en-GB" sz="2400" b="1" dirty="0"/>
              <a:t>Article 26</a:t>
            </a:r>
          </a:p>
          <a:p>
            <a:pPr marL="0" indent="0">
              <a:buNone/>
            </a:pPr>
            <a:r>
              <a:rPr lang="en-GB" sz="2400" dirty="0"/>
              <a:t>1. Indigenous peoples </a:t>
            </a:r>
            <a:r>
              <a:rPr lang="en-GB" sz="2400" b="1" dirty="0">
                <a:solidFill>
                  <a:srgbClr val="095184"/>
                </a:solidFill>
              </a:rPr>
              <a:t>have the right to the lands, territories and resources which they have traditionally owned, occupied or otherwise used or acquired</a:t>
            </a:r>
            <a:r>
              <a:rPr lang="en-GB" sz="2400" dirty="0"/>
              <a:t>.</a:t>
            </a:r>
          </a:p>
          <a:p>
            <a:pPr marL="0" indent="0">
              <a:buNone/>
            </a:pPr>
            <a:r>
              <a:rPr lang="en-GB" sz="2400" dirty="0"/>
              <a:t>2. Indigenous peoples have </a:t>
            </a:r>
            <a:r>
              <a:rPr lang="en-GB" sz="2400" b="1" dirty="0">
                <a:solidFill>
                  <a:srgbClr val="095184"/>
                </a:solidFill>
              </a:rPr>
              <a:t>the right to own, use, develop and control the lands, territories and resources that they possess </a:t>
            </a:r>
            <a:r>
              <a:rPr lang="en-GB" sz="2400" dirty="0"/>
              <a:t>by reason of traditional ownership or other traditional occupation or use, as well as those which they have otherwise acquired.</a:t>
            </a:r>
          </a:p>
          <a:p>
            <a:pPr marL="0" indent="0">
              <a:buNone/>
            </a:pPr>
            <a:r>
              <a:rPr lang="en-GB" sz="2400" dirty="0"/>
              <a:t>3. </a:t>
            </a:r>
            <a:r>
              <a:rPr lang="en-GB" sz="2400" b="1" dirty="0">
                <a:solidFill>
                  <a:srgbClr val="095184"/>
                </a:solidFill>
              </a:rPr>
              <a:t>States shall give legal recognition and protection to these lands</a:t>
            </a:r>
            <a:r>
              <a:rPr lang="en-GB" sz="2400" dirty="0"/>
              <a:t>, territories and resources. Such recognition shall be conducted with due respect to the customs, traditions and land tenure systems of the indigenous peoples concerned.</a:t>
            </a:r>
          </a:p>
        </p:txBody>
      </p:sp>
    </p:spTree>
    <p:extLst>
      <p:ext uri="{BB962C8B-B14F-4D97-AF65-F5344CB8AC3E}">
        <p14:creationId xmlns:p14="http://schemas.microsoft.com/office/powerpoint/2010/main" val="1841992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E738E-A45B-4439-894D-CC32503C1912}"/>
              </a:ext>
            </a:extLst>
          </p:cNvPr>
          <p:cNvSpPr>
            <a:spLocks noGrp="1"/>
          </p:cNvSpPr>
          <p:nvPr>
            <p:ph type="title"/>
          </p:nvPr>
        </p:nvSpPr>
        <p:spPr/>
        <p:txBody>
          <a:bodyPr/>
          <a:lstStyle/>
          <a:p>
            <a:r>
              <a:rPr lang="en-GB" dirty="0"/>
              <a:t>UNDRIP</a:t>
            </a:r>
          </a:p>
        </p:txBody>
      </p:sp>
      <p:sp>
        <p:nvSpPr>
          <p:cNvPr id="3" name="Content Placeholder 2">
            <a:extLst>
              <a:ext uri="{FF2B5EF4-FFF2-40B4-BE49-F238E27FC236}">
                <a16:creationId xmlns:a16="http://schemas.microsoft.com/office/drawing/2014/main" id="{F2E17414-37D2-448B-8281-8EE12BD9160D}"/>
              </a:ext>
            </a:extLst>
          </p:cNvPr>
          <p:cNvSpPr>
            <a:spLocks noGrp="1"/>
          </p:cNvSpPr>
          <p:nvPr>
            <p:ph idx="1"/>
          </p:nvPr>
        </p:nvSpPr>
        <p:spPr>
          <a:xfrm>
            <a:off x="514350" y="1608495"/>
            <a:ext cx="8187861" cy="4802187"/>
          </a:xfrm>
        </p:spPr>
        <p:txBody>
          <a:bodyPr>
            <a:normAutofit/>
          </a:bodyPr>
          <a:lstStyle/>
          <a:p>
            <a:pPr marL="0" indent="0">
              <a:buNone/>
            </a:pPr>
            <a:r>
              <a:rPr lang="en-GB" sz="1800" b="1" dirty="0"/>
              <a:t>Article 29</a:t>
            </a:r>
          </a:p>
          <a:p>
            <a:pPr marL="0" indent="0">
              <a:buNone/>
            </a:pPr>
            <a:r>
              <a:rPr lang="en-GB" sz="1800" dirty="0"/>
              <a:t>1. Indigenous peoples </a:t>
            </a:r>
            <a:r>
              <a:rPr lang="en-GB" sz="1800" b="1" dirty="0">
                <a:solidFill>
                  <a:srgbClr val="095184"/>
                </a:solidFill>
              </a:rPr>
              <a:t>have the right to the conservation and protection of the environment</a:t>
            </a:r>
            <a:r>
              <a:rPr lang="en-GB" sz="1800" dirty="0"/>
              <a:t> and the productive capacity of their lands or territories and resources. States shall establish and implement assistance programmes for indigenous peoples for such conservation and protection, without discrimination.</a:t>
            </a:r>
          </a:p>
          <a:p>
            <a:pPr marL="0" indent="0">
              <a:buNone/>
            </a:pPr>
            <a:r>
              <a:rPr lang="en-GB" sz="1800" dirty="0"/>
              <a:t>2. States shall take effective measures to ensure that </a:t>
            </a:r>
            <a:r>
              <a:rPr lang="en-GB" sz="1800" b="1" dirty="0">
                <a:solidFill>
                  <a:srgbClr val="095184"/>
                </a:solidFill>
              </a:rPr>
              <a:t>no storage or disposal of hazardous materials shall take place in the lands or territories of indigenous peoples</a:t>
            </a:r>
            <a:r>
              <a:rPr lang="en-GB" sz="1800" dirty="0"/>
              <a:t> without their free, prior and informed consent.</a:t>
            </a:r>
          </a:p>
          <a:p>
            <a:pPr marL="0" indent="0">
              <a:buNone/>
            </a:pPr>
            <a:r>
              <a:rPr lang="en-GB" sz="1800" dirty="0"/>
              <a:t>3. States shall also take effective measures to ensure, as needed, that </a:t>
            </a:r>
            <a:r>
              <a:rPr lang="en-GB" sz="1800" b="1" dirty="0">
                <a:solidFill>
                  <a:srgbClr val="095184"/>
                </a:solidFill>
              </a:rPr>
              <a:t>programmes for monitoring, maintaining and restoring the health </a:t>
            </a:r>
            <a:r>
              <a:rPr lang="en-GB" sz="1800" dirty="0"/>
              <a:t>of indigenous peoples, as developed and implemented by the peoples affected by such materials, are duly implemented.</a:t>
            </a:r>
          </a:p>
        </p:txBody>
      </p:sp>
      <p:pic>
        <p:nvPicPr>
          <p:cNvPr id="5" name="Picture 4">
            <a:extLst>
              <a:ext uri="{FF2B5EF4-FFF2-40B4-BE49-F238E27FC236}">
                <a16:creationId xmlns:a16="http://schemas.microsoft.com/office/drawing/2014/main" id="{4F3F5DE4-89B9-41A2-A4C1-018358B0AF83}"/>
              </a:ext>
            </a:extLst>
          </p:cNvPr>
          <p:cNvPicPr>
            <a:picLocks noChangeAspect="1"/>
          </p:cNvPicPr>
          <p:nvPr/>
        </p:nvPicPr>
        <p:blipFill>
          <a:blip r:embed="rId3"/>
          <a:stretch>
            <a:fillRect/>
          </a:stretch>
        </p:blipFill>
        <p:spPr>
          <a:xfrm>
            <a:off x="9171265" y="2965101"/>
            <a:ext cx="774120" cy="1085583"/>
          </a:xfrm>
          <a:prstGeom prst="rect">
            <a:avLst/>
          </a:prstGeom>
        </p:spPr>
      </p:pic>
      <p:sp>
        <p:nvSpPr>
          <p:cNvPr id="6" name="TextBox 5">
            <a:extLst>
              <a:ext uri="{FF2B5EF4-FFF2-40B4-BE49-F238E27FC236}">
                <a16:creationId xmlns:a16="http://schemas.microsoft.com/office/drawing/2014/main" id="{7A09D045-B280-4C84-8873-5885ACFFEB22}"/>
              </a:ext>
            </a:extLst>
          </p:cNvPr>
          <p:cNvSpPr txBox="1"/>
          <p:nvPr/>
        </p:nvSpPr>
        <p:spPr>
          <a:xfrm>
            <a:off x="9314689" y="1949304"/>
            <a:ext cx="2362961" cy="1200329"/>
          </a:xfrm>
          <a:prstGeom prst="rect">
            <a:avLst/>
          </a:prstGeom>
          <a:noFill/>
        </p:spPr>
        <p:txBody>
          <a:bodyPr wrap="square" rtlCol="0">
            <a:spAutoFit/>
          </a:bodyPr>
          <a:lstStyle/>
          <a:p>
            <a:pPr algn="ctr"/>
            <a:r>
              <a:rPr lang="en-GB" i="1" dirty="0"/>
              <a:t>recall rights to health, clean environment, etc. discussed previously</a:t>
            </a:r>
          </a:p>
        </p:txBody>
      </p:sp>
    </p:spTree>
    <p:extLst>
      <p:ext uri="{BB962C8B-B14F-4D97-AF65-F5344CB8AC3E}">
        <p14:creationId xmlns:p14="http://schemas.microsoft.com/office/powerpoint/2010/main" val="999627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E738E-A45B-4439-894D-CC32503C1912}"/>
              </a:ext>
            </a:extLst>
          </p:cNvPr>
          <p:cNvSpPr>
            <a:spLocks noGrp="1"/>
          </p:cNvSpPr>
          <p:nvPr>
            <p:ph type="title"/>
          </p:nvPr>
        </p:nvSpPr>
        <p:spPr/>
        <p:txBody>
          <a:bodyPr/>
          <a:lstStyle/>
          <a:p>
            <a:r>
              <a:rPr lang="lv-LV" dirty="0"/>
              <a:t>Questions for discussion</a:t>
            </a:r>
            <a:endParaRPr lang="en-GB" dirty="0"/>
          </a:p>
        </p:txBody>
      </p:sp>
      <p:sp>
        <p:nvSpPr>
          <p:cNvPr id="3" name="Content Placeholder 2">
            <a:extLst>
              <a:ext uri="{FF2B5EF4-FFF2-40B4-BE49-F238E27FC236}">
                <a16:creationId xmlns:a16="http://schemas.microsoft.com/office/drawing/2014/main" id="{F2E17414-37D2-448B-8281-8EE12BD9160D}"/>
              </a:ext>
            </a:extLst>
          </p:cNvPr>
          <p:cNvSpPr>
            <a:spLocks noGrp="1"/>
          </p:cNvSpPr>
          <p:nvPr>
            <p:ph idx="1"/>
          </p:nvPr>
        </p:nvSpPr>
        <p:spPr/>
        <p:txBody>
          <a:bodyPr>
            <a:normAutofit/>
          </a:bodyPr>
          <a:lstStyle/>
          <a:p>
            <a:r>
              <a:rPr lang="lv-LV" sz="2400" dirty="0"/>
              <a:t>What can be done to promote the rights of the IPs (and governements’ compliance with their legal obligations)? Which enforcement methods can you think of?</a:t>
            </a:r>
          </a:p>
          <a:p>
            <a:r>
              <a:rPr lang="lv-LV" sz="2400" dirty="0"/>
              <a:t>What should be the role of non-governmental organisations in this issue? </a:t>
            </a:r>
          </a:p>
          <a:p>
            <a:r>
              <a:rPr lang="lv-LV" sz="2400" dirty="0"/>
              <a:t>Evaluate the formulations ‘due respect’, ‘just and fair compensation’, etc. Do you see any potential risks or difficulties? </a:t>
            </a:r>
          </a:p>
          <a:p>
            <a:r>
              <a:rPr lang="lv-LV" sz="2400" dirty="0"/>
              <a:t>What would you consider to be the most appropriate forum for the dialogue among parties concerned? </a:t>
            </a:r>
          </a:p>
          <a:p>
            <a:pPr marL="0" indent="0">
              <a:buNone/>
            </a:pPr>
            <a:endParaRPr lang="en-GB" sz="2400" dirty="0"/>
          </a:p>
        </p:txBody>
      </p:sp>
    </p:spTree>
    <p:extLst>
      <p:ext uri="{BB962C8B-B14F-4D97-AF65-F5344CB8AC3E}">
        <p14:creationId xmlns:p14="http://schemas.microsoft.com/office/powerpoint/2010/main" val="3017249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6AD92EA1-4804-4904-9316-530386BC8189}"/>
              </a:ext>
            </a:extLst>
          </p:cNvPr>
          <p:cNvSpPr/>
          <p:nvPr/>
        </p:nvSpPr>
        <p:spPr>
          <a:xfrm>
            <a:off x="904126" y="965771"/>
            <a:ext cx="4993240" cy="4993240"/>
          </a:xfrm>
          <a:prstGeom prst="ellipse">
            <a:avLst/>
          </a:prstGeom>
          <a:noFill/>
          <a:ln w="38100">
            <a:solidFill>
              <a:srgbClr val="095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2B89F9D0-FD8D-43EB-80AD-8F08279E493F}"/>
              </a:ext>
            </a:extLst>
          </p:cNvPr>
          <p:cNvSpPr/>
          <p:nvPr/>
        </p:nvSpPr>
        <p:spPr>
          <a:xfrm>
            <a:off x="1421258" y="2357919"/>
            <a:ext cx="3534310" cy="3534310"/>
          </a:xfrm>
          <a:prstGeom prst="ellipse">
            <a:avLst/>
          </a:prstGeom>
          <a:noFill/>
          <a:ln w="38100">
            <a:solidFill>
              <a:srgbClr val="095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2EA6B7FE-2778-43DF-8339-CFA6BB2B6466}"/>
              </a:ext>
            </a:extLst>
          </p:cNvPr>
          <p:cNvSpPr txBox="1"/>
          <p:nvPr/>
        </p:nvSpPr>
        <p:spPr>
          <a:xfrm>
            <a:off x="1744039" y="3617242"/>
            <a:ext cx="2807414" cy="1323439"/>
          </a:xfrm>
          <a:prstGeom prst="rect">
            <a:avLst/>
          </a:prstGeom>
          <a:noFill/>
        </p:spPr>
        <p:txBody>
          <a:bodyPr wrap="square">
            <a:spAutoFit/>
          </a:bodyPr>
          <a:lstStyle/>
          <a:p>
            <a:pPr algn="ctr"/>
            <a:r>
              <a:rPr lang="en-GB" sz="2000" i="1" dirty="0"/>
              <a:t>I</a:t>
            </a:r>
            <a:r>
              <a:rPr lang="lv-LV" sz="2000" i="1" dirty="0"/>
              <a:t>Ps </a:t>
            </a:r>
            <a:r>
              <a:rPr lang="en-GB" sz="2000" i="1" dirty="0"/>
              <a:t>do not have rights </a:t>
            </a:r>
            <a:r>
              <a:rPr lang="en-GB" sz="2000" b="1" i="1" dirty="0"/>
              <a:t>only</a:t>
            </a:r>
            <a:r>
              <a:rPr lang="en-GB" sz="2000" i="1" dirty="0"/>
              <a:t> to the land they directly cultivate or inhabit</a:t>
            </a:r>
          </a:p>
        </p:txBody>
      </p:sp>
      <p:sp>
        <p:nvSpPr>
          <p:cNvPr id="9" name="TextBox 8">
            <a:extLst>
              <a:ext uri="{FF2B5EF4-FFF2-40B4-BE49-F238E27FC236}">
                <a16:creationId xmlns:a16="http://schemas.microsoft.com/office/drawing/2014/main" id="{55FCAF50-980D-412A-9603-C5844B4F97B3}"/>
              </a:ext>
            </a:extLst>
          </p:cNvPr>
          <p:cNvSpPr txBox="1"/>
          <p:nvPr/>
        </p:nvSpPr>
        <p:spPr>
          <a:xfrm>
            <a:off x="6689334" y="697822"/>
            <a:ext cx="4081408" cy="1938992"/>
          </a:xfrm>
          <a:prstGeom prst="rect">
            <a:avLst/>
          </a:prstGeom>
          <a:noFill/>
        </p:spPr>
        <p:txBody>
          <a:bodyPr wrap="square">
            <a:spAutoFit/>
          </a:bodyPr>
          <a:lstStyle/>
          <a:p>
            <a:pPr algn="ctr"/>
            <a:r>
              <a:rPr lang="lv-LV" sz="2000" i="1" dirty="0"/>
              <a:t>They have access</a:t>
            </a:r>
            <a:r>
              <a:rPr lang="en-GB" sz="2000" i="1" dirty="0"/>
              <a:t> </a:t>
            </a:r>
            <a:r>
              <a:rPr lang="en-GB" sz="2000" b="1" i="1" dirty="0"/>
              <a:t>to the broader territory</a:t>
            </a:r>
            <a:r>
              <a:rPr lang="en-GB" sz="2000" i="1" dirty="0"/>
              <a:t>, encompassing the total environments of the areas which they</a:t>
            </a:r>
            <a:r>
              <a:rPr lang="lv-LV" sz="2000" i="1" dirty="0"/>
              <a:t> </a:t>
            </a:r>
            <a:r>
              <a:rPr lang="en-GB" sz="2000" i="1" dirty="0"/>
              <a:t>occupy or otherwise use, inclusive of natural resources, rivers, lakes, and coasts. </a:t>
            </a:r>
          </a:p>
        </p:txBody>
      </p:sp>
      <p:pic>
        <p:nvPicPr>
          <p:cNvPr id="10" name="Picture 9">
            <a:extLst>
              <a:ext uri="{FF2B5EF4-FFF2-40B4-BE49-F238E27FC236}">
                <a16:creationId xmlns:a16="http://schemas.microsoft.com/office/drawing/2014/main" id="{CCEDA656-5E3C-47DC-AE7E-B59AA26F859D}"/>
              </a:ext>
            </a:extLst>
          </p:cNvPr>
          <p:cNvPicPr>
            <a:picLocks noChangeAspect="1"/>
          </p:cNvPicPr>
          <p:nvPr/>
        </p:nvPicPr>
        <p:blipFill>
          <a:blip r:embed="rId2"/>
          <a:stretch>
            <a:fillRect/>
          </a:stretch>
        </p:blipFill>
        <p:spPr>
          <a:xfrm rot="17057190" flipV="1">
            <a:off x="5510306" y="571827"/>
            <a:ext cx="774120" cy="1085583"/>
          </a:xfrm>
          <a:prstGeom prst="rect">
            <a:avLst/>
          </a:prstGeom>
        </p:spPr>
      </p:pic>
    </p:spTree>
    <p:extLst>
      <p:ext uri="{BB962C8B-B14F-4D97-AF65-F5344CB8AC3E}">
        <p14:creationId xmlns:p14="http://schemas.microsoft.com/office/powerpoint/2010/main" val="2025355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49957-F36B-4CE7-854B-05DADC0CB53B}"/>
              </a:ext>
            </a:extLst>
          </p:cNvPr>
          <p:cNvSpPr>
            <a:spLocks noGrp="1"/>
          </p:cNvSpPr>
          <p:nvPr>
            <p:ph type="title"/>
          </p:nvPr>
        </p:nvSpPr>
        <p:spPr/>
        <p:txBody>
          <a:bodyPr/>
          <a:lstStyle/>
          <a:p>
            <a:r>
              <a:rPr lang="lv-LV" dirty="0"/>
              <a:t>Collective nature of rights</a:t>
            </a:r>
            <a:endParaRPr lang="en-GB" dirty="0"/>
          </a:p>
        </p:txBody>
      </p:sp>
      <p:sp>
        <p:nvSpPr>
          <p:cNvPr id="3" name="Content Placeholder 2">
            <a:extLst>
              <a:ext uri="{FF2B5EF4-FFF2-40B4-BE49-F238E27FC236}">
                <a16:creationId xmlns:a16="http://schemas.microsoft.com/office/drawing/2014/main" id="{C2F4F7B0-5C09-468C-8FC4-B0890EC14CEE}"/>
              </a:ext>
            </a:extLst>
          </p:cNvPr>
          <p:cNvSpPr>
            <a:spLocks noGrp="1"/>
          </p:cNvSpPr>
          <p:nvPr>
            <p:ph idx="1"/>
          </p:nvPr>
        </p:nvSpPr>
        <p:spPr>
          <a:xfrm>
            <a:off x="514350" y="1825625"/>
            <a:ext cx="10417353" cy="4351338"/>
          </a:xfrm>
        </p:spPr>
        <p:txBody>
          <a:bodyPr>
            <a:normAutofit/>
          </a:bodyPr>
          <a:lstStyle/>
          <a:p>
            <a:pPr marL="0" indent="0">
              <a:buNone/>
            </a:pPr>
            <a:r>
              <a:rPr lang="en-GB" dirty="0"/>
              <a:t>I</a:t>
            </a:r>
            <a:r>
              <a:rPr lang="lv-LV" dirty="0"/>
              <a:t>Ps</a:t>
            </a:r>
            <a:r>
              <a:rPr lang="en-GB" dirty="0"/>
              <a:t>’ land rights comprise </a:t>
            </a:r>
            <a:r>
              <a:rPr lang="en-GB" b="1" dirty="0">
                <a:solidFill>
                  <a:srgbClr val="C41927"/>
                </a:solidFill>
              </a:rPr>
              <a:t>both individual and collective aspects</a:t>
            </a:r>
            <a:r>
              <a:rPr lang="en-GB" dirty="0"/>
              <a:t>. </a:t>
            </a:r>
            <a:endParaRPr lang="lv-LV" dirty="0"/>
          </a:p>
          <a:p>
            <a:pPr marL="0" indent="0">
              <a:buNone/>
            </a:pPr>
            <a:r>
              <a:rPr lang="lv-LV" dirty="0"/>
              <a:t>T</a:t>
            </a:r>
            <a:r>
              <a:rPr lang="en-GB" dirty="0"/>
              <a:t>heir rights to lands, territories,</a:t>
            </a:r>
            <a:r>
              <a:rPr lang="lv-LV" dirty="0"/>
              <a:t> </a:t>
            </a:r>
            <a:r>
              <a:rPr lang="en-GB" dirty="0"/>
              <a:t>and resources are linked to their collective rights to self-determination, non</a:t>
            </a:r>
            <a:r>
              <a:rPr lang="lv-LV" dirty="0"/>
              <a:t>-</a:t>
            </a:r>
            <a:r>
              <a:rPr lang="en-GB" dirty="0"/>
              <a:t>discrimination, cultural </a:t>
            </a:r>
            <a:r>
              <a:rPr lang="en-GB" dirty="0" err="1"/>
              <a:t>integrit</a:t>
            </a:r>
            <a:r>
              <a:rPr lang="lv-LV" dirty="0"/>
              <a:t>y, etc</a:t>
            </a:r>
            <a:r>
              <a:rPr lang="en-GB" dirty="0"/>
              <a:t>.</a:t>
            </a:r>
          </a:p>
        </p:txBody>
      </p:sp>
    </p:spTree>
    <p:extLst>
      <p:ext uri="{BB962C8B-B14F-4D97-AF65-F5344CB8AC3E}">
        <p14:creationId xmlns:p14="http://schemas.microsoft.com/office/powerpoint/2010/main" val="1496568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02F39-D97B-40B1-A482-7E94174B1CEE}"/>
              </a:ext>
            </a:extLst>
          </p:cNvPr>
          <p:cNvSpPr>
            <a:spLocks noGrp="1"/>
          </p:cNvSpPr>
          <p:nvPr>
            <p:ph type="title"/>
          </p:nvPr>
        </p:nvSpPr>
        <p:spPr/>
        <p:txBody>
          <a:bodyPr/>
          <a:lstStyle/>
          <a:p>
            <a:r>
              <a:rPr lang="lv-LV" dirty="0"/>
              <a:t>Access to natural resources</a:t>
            </a:r>
            <a:endParaRPr lang="en-GB" dirty="0"/>
          </a:p>
        </p:txBody>
      </p:sp>
      <p:sp>
        <p:nvSpPr>
          <p:cNvPr id="3" name="Content Placeholder 2">
            <a:extLst>
              <a:ext uri="{FF2B5EF4-FFF2-40B4-BE49-F238E27FC236}">
                <a16:creationId xmlns:a16="http://schemas.microsoft.com/office/drawing/2014/main" id="{BE7219B6-1AEA-4DBE-A6C0-14EDD572A454}"/>
              </a:ext>
            </a:extLst>
          </p:cNvPr>
          <p:cNvSpPr>
            <a:spLocks noGrp="1"/>
          </p:cNvSpPr>
          <p:nvPr>
            <p:ph idx="1"/>
          </p:nvPr>
        </p:nvSpPr>
        <p:spPr/>
        <p:txBody>
          <a:bodyPr>
            <a:normAutofit/>
          </a:bodyPr>
          <a:lstStyle/>
          <a:p>
            <a:pPr marL="0" indent="0">
              <a:buNone/>
            </a:pPr>
            <a:r>
              <a:rPr lang="en-GB" sz="2400" b="1" dirty="0"/>
              <a:t>Indigenous and Tribal Peoples' Rights in Practice: </a:t>
            </a:r>
            <a:br>
              <a:rPr lang="en-GB" sz="2400" b="1" dirty="0"/>
            </a:br>
            <a:r>
              <a:rPr lang="en-GB" sz="2400" b="1" dirty="0"/>
              <a:t>A guide to ILO Convention No. 169</a:t>
            </a:r>
            <a:r>
              <a:rPr lang="lv-LV" sz="2400" b="1" dirty="0"/>
              <a:t> (2009): </a:t>
            </a:r>
            <a:br>
              <a:rPr lang="en-GB" sz="2400" b="1" dirty="0"/>
            </a:br>
            <a:endParaRPr lang="lv-LV" sz="2400" b="1" dirty="0"/>
          </a:p>
          <a:p>
            <a:pPr marL="0" indent="0">
              <a:buNone/>
            </a:pPr>
            <a:r>
              <a:rPr lang="en-GB" sz="2400" dirty="0"/>
              <a:t>“…indigenous peoples have rights to the natural resources of their territories, including the right to participate in the use, management, protection and conservation of these resources. As a basic principle, these resources </a:t>
            </a:r>
            <a:r>
              <a:rPr lang="en-GB" sz="2400" b="1" dirty="0">
                <a:solidFill>
                  <a:srgbClr val="095184"/>
                </a:solidFill>
              </a:rPr>
              <a:t>comprise both renewable and </a:t>
            </a:r>
            <a:r>
              <a:rPr lang="en-GB" sz="2400" b="1" dirty="0" err="1">
                <a:solidFill>
                  <a:srgbClr val="095184"/>
                </a:solidFill>
              </a:rPr>
              <a:t>nonrenewable</a:t>
            </a:r>
            <a:r>
              <a:rPr lang="en-GB" sz="2400" b="1" dirty="0">
                <a:solidFill>
                  <a:srgbClr val="095184"/>
                </a:solidFill>
              </a:rPr>
              <a:t> resources such as timber, fish, water, sand and minerals</a:t>
            </a:r>
            <a:r>
              <a:rPr lang="en-GB" sz="2400" dirty="0"/>
              <a:t>.”</a:t>
            </a:r>
          </a:p>
        </p:txBody>
      </p:sp>
    </p:spTree>
    <p:extLst>
      <p:ext uri="{BB962C8B-B14F-4D97-AF65-F5344CB8AC3E}">
        <p14:creationId xmlns:p14="http://schemas.microsoft.com/office/powerpoint/2010/main" val="3721585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54DD5E-AB54-43A8-940F-48EBB418F72D}"/>
              </a:ext>
            </a:extLst>
          </p:cNvPr>
          <p:cNvSpPr>
            <a:spLocks noGrp="1"/>
          </p:cNvSpPr>
          <p:nvPr>
            <p:ph idx="1"/>
          </p:nvPr>
        </p:nvSpPr>
        <p:spPr>
          <a:xfrm>
            <a:off x="514350" y="636998"/>
            <a:ext cx="5054243" cy="1777429"/>
          </a:xfrm>
        </p:spPr>
        <p:txBody>
          <a:bodyPr>
            <a:normAutofit/>
          </a:bodyPr>
          <a:lstStyle/>
          <a:p>
            <a:pPr marL="0" indent="0">
              <a:buNone/>
            </a:pPr>
            <a:r>
              <a:rPr lang="en-GB" sz="2400" dirty="0"/>
              <a:t>The right to be consulted before natural resources on their lands are explored or exploited</a:t>
            </a:r>
          </a:p>
        </p:txBody>
      </p:sp>
      <p:cxnSp>
        <p:nvCxnSpPr>
          <p:cNvPr id="7" name="Straight Connector 6">
            <a:extLst>
              <a:ext uri="{FF2B5EF4-FFF2-40B4-BE49-F238E27FC236}">
                <a16:creationId xmlns:a16="http://schemas.microsoft.com/office/drawing/2014/main" id="{FABF9D96-3EAC-4060-8FC5-7CF915572F92}"/>
              </a:ext>
            </a:extLst>
          </p:cNvPr>
          <p:cNvCxnSpPr/>
          <p:nvPr/>
        </p:nvCxnSpPr>
        <p:spPr>
          <a:xfrm>
            <a:off x="5969285" y="595901"/>
            <a:ext cx="0" cy="5959011"/>
          </a:xfrm>
          <a:prstGeom prst="line">
            <a:avLst/>
          </a:prstGeom>
          <a:ln w="57150">
            <a:solidFill>
              <a:srgbClr val="095184"/>
            </a:solidFil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4BA8985C-DA75-47D1-A2E2-9033A94361F1}"/>
              </a:ext>
            </a:extLst>
          </p:cNvPr>
          <p:cNvSpPr txBox="1">
            <a:spLocks/>
          </p:cNvSpPr>
          <p:nvPr/>
        </p:nvSpPr>
        <p:spPr>
          <a:xfrm>
            <a:off x="6256964" y="595902"/>
            <a:ext cx="5054243" cy="2095928"/>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i="1" dirty="0">
                <a:solidFill>
                  <a:srgbClr val="095184"/>
                </a:solidFill>
              </a:rPr>
              <a:t>to ensure the ability to raise concerns </a:t>
            </a:r>
            <a:r>
              <a:rPr lang="en-GB" sz="2400" i="1" dirty="0">
                <a:solidFill>
                  <a:srgbClr val="095184"/>
                </a:solidFill>
                <a:sym typeface="Wingdings" panose="05000000000000000000" pitchFamily="2" charset="2"/>
              </a:rPr>
              <a:t>(especially taking into account the long-term nature of projects)</a:t>
            </a:r>
            <a:r>
              <a:rPr lang="en-GB" sz="2400" i="1" dirty="0">
                <a:solidFill>
                  <a:srgbClr val="095184"/>
                </a:solidFill>
              </a:rPr>
              <a:t> </a:t>
            </a:r>
          </a:p>
        </p:txBody>
      </p:sp>
      <p:sp>
        <p:nvSpPr>
          <p:cNvPr id="9" name="Content Placeholder 2">
            <a:extLst>
              <a:ext uri="{FF2B5EF4-FFF2-40B4-BE49-F238E27FC236}">
                <a16:creationId xmlns:a16="http://schemas.microsoft.com/office/drawing/2014/main" id="{1DABCC3E-9F6C-4876-840B-B329ACF08C33}"/>
              </a:ext>
            </a:extLst>
          </p:cNvPr>
          <p:cNvSpPr txBox="1">
            <a:spLocks/>
          </p:cNvSpPr>
          <p:nvPr/>
        </p:nvSpPr>
        <p:spPr>
          <a:xfrm>
            <a:off x="514349" y="2707242"/>
            <a:ext cx="5054243" cy="177742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t>The right to having the impact of exploration and exploitation ascertained</a:t>
            </a:r>
          </a:p>
        </p:txBody>
      </p:sp>
      <p:sp>
        <p:nvSpPr>
          <p:cNvPr id="10" name="Content Placeholder 2">
            <a:extLst>
              <a:ext uri="{FF2B5EF4-FFF2-40B4-BE49-F238E27FC236}">
                <a16:creationId xmlns:a16="http://schemas.microsoft.com/office/drawing/2014/main" id="{41879BFC-8912-49A9-A2B1-1E096DC09079}"/>
              </a:ext>
            </a:extLst>
          </p:cNvPr>
          <p:cNvSpPr txBox="1">
            <a:spLocks/>
          </p:cNvSpPr>
          <p:nvPr/>
        </p:nvSpPr>
        <p:spPr>
          <a:xfrm>
            <a:off x="6256964" y="2707242"/>
            <a:ext cx="4906981" cy="2095928"/>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i="1" dirty="0">
                <a:solidFill>
                  <a:srgbClr val="095184"/>
                </a:solidFill>
              </a:rPr>
              <a:t>ascertaining whether and to what degree their interests would be prejudiced (impact assessment) </a:t>
            </a:r>
          </a:p>
        </p:txBody>
      </p:sp>
      <p:sp>
        <p:nvSpPr>
          <p:cNvPr id="11" name="Content Placeholder 2">
            <a:extLst>
              <a:ext uri="{FF2B5EF4-FFF2-40B4-BE49-F238E27FC236}">
                <a16:creationId xmlns:a16="http://schemas.microsoft.com/office/drawing/2014/main" id="{195DF7AE-B4BA-4015-A236-6F32AB4491DB}"/>
              </a:ext>
            </a:extLst>
          </p:cNvPr>
          <p:cNvSpPr txBox="1">
            <a:spLocks/>
          </p:cNvSpPr>
          <p:nvPr/>
        </p:nvSpPr>
        <p:spPr>
          <a:xfrm>
            <a:off x="514348" y="4679877"/>
            <a:ext cx="5054243" cy="177742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t>The right to be compensated for damages caused by exploration and exploitation of natural resources</a:t>
            </a:r>
          </a:p>
        </p:txBody>
      </p:sp>
      <p:sp>
        <p:nvSpPr>
          <p:cNvPr id="12" name="Content Placeholder 2">
            <a:extLst>
              <a:ext uri="{FF2B5EF4-FFF2-40B4-BE49-F238E27FC236}">
                <a16:creationId xmlns:a16="http://schemas.microsoft.com/office/drawing/2014/main" id="{8BA86D9F-8778-4EF2-A239-0365EA961D76}"/>
              </a:ext>
            </a:extLst>
          </p:cNvPr>
          <p:cNvSpPr txBox="1">
            <a:spLocks/>
          </p:cNvSpPr>
          <p:nvPr/>
        </p:nvSpPr>
        <p:spPr>
          <a:xfrm>
            <a:off x="6256963" y="4679876"/>
            <a:ext cx="5054243" cy="177742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i="1" dirty="0">
                <a:solidFill>
                  <a:srgbClr val="095184"/>
                </a:solidFill>
              </a:rPr>
              <a:t>compensating for the negative effects on IPs</a:t>
            </a:r>
          </a:p>
        </p:txBody>
      </p:sp>
    </p:spTree>
    <p:extLst>
      <p:ext uri="{BB962C8B-B14F-4D97-AF65-F5344CB8AC3E}">
        <p14:creationId xmlns:p14="http://schemas.microsoft.com/office/powerpoint/2010/main" val="3243272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3A253-1FCC-488A-B7B4-A912A6529C87}"/>
              </a:ext>
            </a:extLst>
          </p:cNvPr>
          <p:cNvSpPr>
            <a:spLocks noGrp="1"/>
          </p:cNvSpPr>
          <p:nvPr>
            <p:ph type="title"/>
          </p:nvPr>
        </p:nvSpPr>
        <p:spPr/>
        <p:txBody>
          <a:bodyPr/>
          <a:lstStyle/>
          <a:p>
            <a:r>
              <a:rPr lang="en-GB" dirty="0"/>
              <a:t>Indigenous peoples</a:t>
            </a:r>
          </a:p>
        </p:txBody>
      </p:sp>
      <p:sp>
        <p:nvSpPr>
          <p:cNvPr id="3" name="Content Placeholder 2">
            <a:extLst>
              <a:ext uri="{FF2B5EF4-FFF2-40B4-BE49-F238E27FC236}">
                <a16:creationId xmlns:a16="http://schemas.microsoft.com/office/drawing/2014/main" id="{0A8D6BDE-D62D-4943-A782-48D557C7C8F3}"/>
              </a:ext>
            </a:extLst>
          </p:cNvPr>
          <p:cNvSpPr>
            <a:spLocks noGrp="1"/>
          </p:cNvSpPr>
          <p:nvPr>
            <p:ph idx="1"/>
          </p:nvPr>
        </p:nvSpPr>
        <p:spPr/>
        <p:txBody>
          <a:bodyPr/>
          <a:lstStyle/>
          <a:p>
            <a:pPr marL="0" indent="0">
              <a:buNone/>
            </a:pPr>
            <a:r>
              <a:rPr lang="en-GB" dirty="0"/>
              <a:t>No official (universal) definition of indigenous peoples. </a:t>
            </a:r>
            <a:br>
              <a:rPr lang="en-GB" dirty="0"/>
            </a:br>
            <a:r>
              <a:rPr lang="en-GB" dirty="0"/>
              <a:t>However, certain key elements may be identified: </a:t>
            </a:r>
          </a:p>
          <a:p>
            <a:pPr marL="0" indent="0">
              <a:buNone/>
            </a:pPr>
            <a:endParaRPr lang="en-GB" dirty="0"/>
          </a:p>
          <a:p>
            <a:endParaRPr lang="en-GB" dirty="0"/>
          </a:p>
        </p:txBody>
      </p:sp>
      <p:sp>
        <p:nvSpPr>
          <p:cNvPr id="5" name="TextBox 4">
            <a:extLst>
              <a:ext uri="{FF2B5EF4-FFF2-40B4-BE49-F238E27FC236}">
                <a16:creationId xmlns:a16="http://schemas.microsoft.com/office/drawing/2014/main" id="{BE9333BE-C54F-4F39-AA07-B22AE1356CF9}"/>
              </a:ext>
            </a:extLst>
          </p:cNvPr>
          <p:cNvSpPr txBox="1"/>
          <p:nvPr/>
        </p:nvSpPr>
        <p:spPr>
          <a:xfrm>
            <a:off x="514350" y="3429000"/>
            <a:ext cx="10335160" cy="2239844"/>
          </a:xfrm>
          <a:prstGeom prst="rect">
            <a:avLst/>
          </a:prstGeom>
          <a:noFill/>
        </p:spPr>
        <p:txBody>
          <a:bodyPr wrap="square" numCol="1">
            <a:spAutoFit/>
          </a:bodyPr>
          <a:lstStyle/>
          <a:p>
            <a:pPr>
              <a:lnSpc>
                <a:spcPct val="150000"/>
              </a:lnSpc>
            </a:pPr>
            <a:r>
              <a:rPr lang="en-GB" sz="2400" b="1" dirty="0">
                <a:solidFill>
                  <a:srgbClr val="C41927"/>
                </a:solidFill>
              </a:rPr>
              <a:t>Self-identification</a:t>
            </a:r>
            <a:r>
              <a:rPr lang="en-GB" sz="2400" dirty="0"/>
              <a:t> as indigenous at the individual and community level </a:t>
            </a:r>
          </a:p>
          <a:p>
            <a:pPr>
              <a:lnSpc>
                <a:spcPct val="150000"/>
              </a:lnSpc>
            </a:pPr>
            <a:r>
              <a:rPr lang="en-GB" sz="2400" dirty="0"/>
              <a:t>Historical continuity with pre-colonial and/or pre-settler societies </a:t>
            </a:r>
          </a:p>
          <a:p>
            <a:pPr>
              <a:lnSpc>
                <a:spcPct val="150000"/>
              </a:lnSpc>
            </a:pPr>
            <a:r>
              <a:rPr lang="en-GB" sz="2400" b="1" dirty="0">
                <a:solidFill>
                  <a:srgbClr val="C41927"/>
                </a:solidFill>
              </a:rPr>
              <a:t>Strong link to territories </a:t>
            </a:r>
            <a:r>
              <a:rPr lang="en-GB" sz="2400" dirty="0"/>
              <a:t>and surrounding </a:t>
            </a:r>
            <a:r>
              <a:rPr lang="en-GB" sz="2400" b="1" dirty="0">
                <a:solidFill>
                  <a:srgbClr val="C41927"/>
                </a:solidFill>
              </a:rPr>
              <a:t>natural resources</a:t>
            </a:r>
          </a:p>
          <a:p>
            <a:pPr>
              <a:lnSpc>
                <a:spcPct val="150000"/>
              </a:lnSpc>
            </a:pPr>
            <a:r>
              <a:rPr lang="en-GB" sz="2400" dirty="0"/>
              <a:t>Distinct language, culture and beliefs </a:t>
            </a:r>
          </a:p>
        </p:txBody>
      </p:sp>
    </p:spTree>
    <p:extLst>
      <p:ext uri="{BB962C8B-B14F-4D97-AF65-F5344CB8AC3E}">
        <p14:creationId xmlns:p14="http://schemas.microsoft.com/office/powerpoint/2010/main" val="2470640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62364" y="1041400"/>
            <a:ext cx="8267272" cy="2387600"/>
          </a:xfrm>
        </p:spPr>
        <p:txBody>
          <a:bodyPr>
            <a:noAutofit/>
          </a:bodyPr>
          <a:lstStyle/>
          <a:p>
            <a:r>
              <a:rPr lang="en-GB" sz="3600" dirty="0"/>
              <a:t>Rights to land</a:t>
            </a:r>
            <a:r>
              <a:rPr lang="lv-LV" sz="3600" dirty="0"/>
              <a:t> and </a:t>
            </a:r>
            <a:r>
              <a:rPr lang="en-GB" sz="3600" dirty="0"/>
              <a:t>natural resources</a:t>
            </a:r>
            <a:br>
              <a:rPr lang="lv-LV" sz="3600" dirty="0"/>
            </a:br>
            <a:r>
              <a:rPr lang="en-GB" sz="3600" dirty="0"/>
              <a:t>as indigenous rights? </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2592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8B8E6-D029-405F-94D3-ABD236900B77}"/>
              </a:ext>
            </a:extLst>
          </p:cNvPr>
          <p:cNvSpPr>
            <a:spLocks noGrp="1"/>
          </p:cNvSpPr>
          <p:nvPr>
            <p:ph type="title"/>
          </p:nvPr>
        </p:nvSpPr>
        <p:spPr/>
        <p:txBody>
          <a:bodyPr>
            <a:normAutofit fontScale="90000"/>
          </a:bodyPr>
          <a:lstStyle/>
          <a:p>
            <a:r>
              <a:rPr lang="en-GB" dirty="0"/>
              <a:t>International Labour Organisation Indigenous and Tribal Populations Convention and Recommendation (1957)</a:t>
            </a:r>
          </a:p>
        </p:txBody>
      </p:sp>
      <p:sp>
        <p:nvSpPr>
          <p:cNvPr id="3" name="Content Placeholder 2">
            <a:extLst>
              <a:ext uri="{FF2B5EF4-FFF2-40B4-BE49-F238E27FC236}">
                <a16:creationId xmlns:a16="http://schemas.microsoft.com/office/drawing/2014/main" id="{D4C32E64-FD68-4B95-9EF1-4129BAC5CD16}"/>
              </a:ext>
            </a:extLst>
          </p:cNvPr>
          <p:cNvSpPr>
            <a:spLocks noGrp="1"/>
          </p:cNvSpPr>
          <p:nvPr>
            <p:ph idx="1"/>
          </p:nvPr>
        </p:nvSpPr>
        <p:spPr>
          <a:xfrm>
            <a:off x="514350" y="1825624"/>
            <a:ext cx="10515600" cy="4575176"/>
          </a:xfrm>
        </p:spPr>
        <p:txBody>
          <a:bodyPr>
            <a:normAutofit fontScale="70000" lnSpcReduction="20000"/>
          </a:bodyPr>
          <a:lstStyle/>
          <a:p>
            <a:pPr marL="0" indent="0">
              <a:buNone/>
            </a:pPr>
            <a:r>
              <a:rPr lang="en-GB" b="1" dirty="0">
                <a:latin typeface="+mj-lt"/>
              </a:rPr>
              <a:t>Article 1(1)</a:t>
            </a:r>
          </a:p>
          <a:p>
            <a:pPr marL="0" indent="0">
              <a:buNone/>
            </a:pPr>
            <a:r>
              <a:rPr lang="en-GB" b="0" i="0" dirty="0">
                <a:effectLst/>
                <a:latin typeface="+mj-lt"/>
              </a:rPr>
              <a:t>This Convention applies to</a:t>
            </a:r>
          </a:p>
          <a:p>
            <a:pPr marL="0" indent="0">
              <a:buNone/>
            </a:pPr>
            <a:r>
              <a:rPr lang="en-GB" b="0" i="0" dirty="0">
                <a:effectLst/>
                <a:latin typeface="+mj-lt"/>
              </a:rPr>
              <a:t>(a) members of tribal or semi-tribal populations in independent countries </a:t>
            </a:r>
            <a:r>
              <a:rPr lang="en-GB" i="0" dirty="0">
                <a:effectLst/>
                <a:latin typeface="+mj-lt"/>
              </a:rPr>
              <a:t>whose</a:t>
            </a:r>
            <a:r>
              <a:rPr lang="en-GB" b="1" i="0" dirty="0">
                <a:solidFill>
                  <a:srgbClr val="095184"/>
                </a:solidFill>
                <a:effectLst/>
                <a:latin typeface="+mj-lt"/>
              </a:rPr>
              <a:t> </a:t>
            </a:r>
            <a:r>
              <a:rPr lang="en-GB" b="1" i="0" dirty="0">
                <a:solidFill>
                  <a:srgbClr val="C41927"/>
                </a:solidFill>
                <a:effectLst/>
                <a:latin typeface="+mj-lt"/>
              </a:rPr>
              <a:t>social and economic conditions are at a less advanced stage </a:t>
            </a:r>
            <a:r>
              <a:rPr lang="en-GB" b="0" i="0" dirty="0">
                <a:effectLst/>
                <a:latin typeface="+mj-lt"/>
              </a:rPr>
              <a:t>than the stage reached by the other sections of the national community, and </a:t>
            </a:r>
            <a:r>
              <a:rPr lang="en-GB" b="1" i="0" dirty="0">
                <a:solidFill>
                  <a:srgbClr val="C41927"/>
                </a:solidFill>
                <a:effectLst/>
                <a:latin typeface="+mj-lt"/>
              </a:rPr>
              <a:t>whose status is regulated wholly or partially by their own customs or traditions or by special laws or regulations</a:t>
            </a:r>
            <a:r>
              <a:rPr lang="en-GB" b="0" i="0" dirty="0">
                <a:effectLst/>
                <a:latin typeface="+mj-lt"/>
              </a:rPr>
              <a:t>;</a:t>
            </a:r>
          </a:p>
          <a:p>
            <a:pPr marL="0" indent="0" algn="l">
              <a:buNone/>
            </a:pPr>
            <a:r>
              <a:rPr lang="en-GB" b="0" i="0" dirty="0">
                <a:effectLst/>
                <a:latin typeface="+mj-lt"/>
              </a:rPr>
              <a:t>(b) members of tribal or semi-tribal populations in independent countries </a:t>
            </a:r>
            <a:r>
              <a:rPr lang="en-GB" b="1" i="0" dirty="0">
                <a:solidFill>
                  <a:srgbClr val="C41927"/>
                </a:solidFill>
                <a:effectLst/>
                <a:latin typeface="+mj-lt"/>
              </a:rPr>
              <a:t>which are regarded as indigenous on account of their descent</a:t>
            </a:r>
            <a:r>
              <a:rPr lang="en-GB" b="0" i="0" dirty="0">
                <a:effectLst/>
                <a:latin typeface="+mj-lt"/>
              </a:rPr>
              <a:t> from the populations which inhabited the country, or a geographical region to which the country belongs, at the time of conquest or colonisation and which, irrespective of their legal status, </a:t>
            </a:r>
            <a:r>
              <a:rPr lang="en-GB" b="1" i="0" dirty="0">
                <a:solidFill>
                  <a:srgbClr val="C41927"/>
                </a:solidFill>
                <a:effectLst/>
                <a:latin typeface="+mj-lt"/>
              </a:rPr>
              <a:t>live more in conformity with the social, economic and cultural institutions of that time than with the institutions of the nation to which they belong</a:t>
            </a:r>
            <a:r>
              <a:rPr lang="en-GB" b="0" i="0" dirty="0">
                <a:effectLst/>
                <a:latin typeface="+mj-lt"/>
              </a:rPr>
              <a:t>.</a:t>
            </a:r>
          </a:p>
        </p:txBody>
      </p:sp>
    </p:spTree>
    <p:extLst>
      <p:ext uri="{BB962C8B-B14F-4D97-AF65-F5344CB8AC3E}">
        <p14:creationId xmlns:p14="http://schemas.microsoft.com/office/powerpoint/2010/main" val="4022281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B6EA2-5695-4A3D-BB92-17E7B8273D1F}"/>
              </a:ext>
            </a:extLst>
          </p:cNvPr>
          <p:cNvSpPr>
            <a:spLocks noGrp="1"/>
          </p:cNvSpPr>
          <p:nvPr>
            <p:ph type="title"/>
          </p:nvPr>
        </p:nvSpPr>
        <p:spPr/>
        <p:txBody>
          <a:bodyPr/>
          <a:lstStyle/>
          <a:p>
            <a:r>
              <a:rPr lang="en-GB" dirty="0"/>
              <a:t>International Labour Organisation Indigenous and Tribal Peoples Convention (1989)</a:t>
            </a:r>
          </a:p>
        </p:txBody>
      </p:sp>
      <p:sp>
        <p:nvSpPr>
          <p:cNvPr id="3" name="Content Placeholder 2">
            <a:extLst>
              <a:ext uri="{FF2B5EF4-FFF2-40B4-BE49-F238E27FC236}">
                <a16:creationId xmlns:a16="http://schemas.microsoft.com/office/drawing/2014/main" id="{FE89C1BF-ECFC-4EBF-B42D-8E2BAC654053}"/>
              </a:ext>
            </a:extLst>
          </p:cNvPr>
          <p:cNvSpPr>
            <a:spLocks noGrp="1"/>
          </p:cNvSpPr>
          <p:nvPr>
            <p:ph idx="1"/>
          </p:nvPr>
        </p:nvSpPr>
        <p:spPr>
          <a:xfrm>
            <a:off x="514350" y="1866722"/>
            <a:ext cx="10515600" cy="4351338"/>
          </a:xfrm>
        </p:spPr>
        <p:txBody>
          <a:bodyPr>
            <a:normAutofit fontScale="77500" lnSpcReduction="20000"/>
          </a:bodyPr>
          <a:lstStyle/>
          <a:p>
            <a:pPr marL="0" indent="0">
              <a:buNone/>
            </a:pPr>
            <a:r>
              <a:rPr lang="en-GB" b="1" dirty="0"/>
              <a:t>Article 1</a:t>
            </a:r>
          </a:p>
          <a:p>
            <a:pPr marL="0" indent="0">
              <a:buNone/>
            </a:pPr>
            <a:r>
              <a:rPr lang="en-GB" dirty="0"/>
              <a:t>1. This Convention applies to:</a:t>
            </a:r>
          </a:p>
          <a:p>
            <a:pPr marL="0" indent="0">
              <a:buNone/>
            </a:pPr>
            <a:r>
              <a:rPr lang="en-GB" dirty="0"/>
              <a:t>(a) tribal peoples in independent countries whose social, cultural and economic conditions </a:t>
            </a:r>
            <a:r>
              <a:rPr lang="en-GB" b="1" dirty="0">
                <a:solidFill>
                  <a:srgbClr val="C41927"/>
                </a:solidFill>
              </a:rPr>
              <a:t>distinguish them from other sections of the national community</a:t>
            </a:r>
            <a:r>
              <a:rPr lang="en-GB" dirty="0"/>
              <a:t>, and </a:t>
            </a:r>
            <a:r>
              <a:rPr lang="en-GB" b="1" dirty="0">
                <a:solidFill>
                  <a:srgbClr val="C41927"/>
                </a:solidFill>
              </a:rPr>
              <a:t>whose status is regulated wholly or partially by their own customs or traditions or by special laws or regulations</a:t>
            </a:r>
            <a:r>
              <a:rPr lang="en-GB" dirty="0"/>
              <a:t>;</a:t>
            </a:r>
          </a:p>
          <a:p>
            <a:pPr marL="0" indent="0">
              <a:buNone/>
            </a:pPr>
            <a:r>
              <a:rPr lang="en-GB" dirty="0"/>
              <a:t>(b) peoples in independent countries </a:t>
            </a:r>
            <a:r>
              <a:rPr lang="en-GB" b="1" dirty="0">
                <a:solidFill>
                  <a:srgbClr val="C41927"/>
                </a:solidFill>
              </a:rPr>
              <a:t>who are regarded as indigenous </a:t>
            </a:r>
            <a:r>
              <a:rPr lang="en-GB" dirty="0"/>
              <a:t>on account of their descent from the populations which inhabited the country, or a geographical region to which the country belongs, at the time of conquest or colonisation or the establishment of present state boundaries and who, irrespective of their legal status, retain some or all of their own social, economic, cultural and political institutions.</a:t>
            </a:r>
          </a:p>
        </p:txBody>
      </p:sp>
    </p:spTree>
    <p:extLst>
      <p:ext uri="{BB962C8B-B14F-4D97-AF65-F5344CB8AC3E}">
        <p14:creationId xmlns:p14="http://schemas.microsoft.com/office/powerpoint/2010/main" val="1549276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B6EA2-5695-4A3D-BB92-17E7B8273D1F}"/>
              </a:ext>
            </a:extLst>
          </p:cNvPr>
          <p:cNvSpPr>
            <a:spLocks noGrp="1"/>
          </p:cNvSpPr>
          <p:nvPr>
            <p:ph type="title"/>
          </p:nvPr>
        </p:nvSpPr>
        <p:spPr/>
        <p:txBody>
          <a:bodyPr/>
          <a:lstStyle/>
          <a:p>
            <a:r>
              <a:rPr lang="en-GB" dirty="0"/>
              <a:t>International Labour Organisation Indigenous and Tribal Peoples Convention (1989)</a:t>
            </a:r>
          </a:p>
        </p:txBody>
      </p:sp>
      <p:sp>
        <p:nvSpPr>
          <p:cNvPr id="3" name="Content Placeholder 2">
            <a:extLst>
              <a:ext uri="{FF2B5EF4-FFF2-40B4-BE49-F238E27FC236}">
                <a16:creationId xmlns:a16="http://schemas.microsoft.com/office/drawing/2014/main" id="{FE89C1BF-ECFC-4EBF-B42D-8E2BAC654053}"/>
              </a:ext>
            </a:extLst>
          </p:cNvPr>
          <p:cNvSpPr>
            <a:spLocks noGrp="1"/>
          </p:cNvSpPr>
          <p:nvPr>
            <p:ph idx="1"/>
          </p:nvPr>
        </p:nvSpPr>
        <p:spPr>
          <a:xfrm>
            <a:off x="514350" y="1866722"/>
            <a:ext cx="10515600" cy="4351338"/>
          </a:xfrm>
        </p:spPr>
        <p:txBody>
          <a:bodyPr>
            <a:normAutofit/>
          </a:bodyPr>
          <a:lstStyle/>
          <a:p>
            <a:pPr marL="0" indent="0">
              <a:buNone/>
            </a:pPr>
            <a:r>
              <a:rPr lang="en-GB" b="1" dirty="0"/>
              <a:t>Article 2</a:t>
            </a:r>
          </a:p>
          <a:p>
            <a:pPr marL="0" indent="0">
              <a:buNone/>
            </a:pPr>
            <a:r>
              <a:rPr lang="en-GB" b="1" dirty="0">
                <a:solidFill>
                  <a:srgbClr val="095184"/>
                </a:solidFill>
              </a:rPr>
              <a:t>Self-identification</a:t>
            </a:r>
            <a:r>
              <a:rPr lang="en-GB" dirty="0"/>
              <a:t> as indigenous or tribal shall be regarded as a </a:t>
            </a:r>
            <a:r>
              <a:rPr lang="en-GB" b="1" dirty="0">
                <a:solidFill>
                  <a:srgbClr val="095184"/>
                </a:solidFill>
              </a:rPr>
              <a:t>fundamental criterion </a:t>
            </a:r>
            <a:r>
              <a:rPr lang="en-GB" dirty="0"/>
              <a:t>for determining the groups to which the provisions of this Convention apply.</a:t>
            </a:r>
          </a:p>
          <a:p>
            <a:pPr marL="0" indent="0">
              <a:buNone/>
            </a:pPr>
            <a:endParaRPr lang="en-GB" dirty="0"/>
          </a:p>
        </p:txBody>
      </p:sp>
    </p:spTree>
    <p:extLst>
      <p:ext uri="{BB962C8B-B14F-4D97-AF65-F5344CB8AC3E}">
        <p14:creationId xmlns:p14="http://schemas.microsoft.com/office/powerpoint/2010/main" val="2715782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A39B31-BD07-4716-92FB-381F3BEA5214}"/>
              </a:ext>
            </a:extLst>
          </p:cNvPr>
          <p:cNvSpPr>
            <a:spLocks noGrp="1"/>
          </p:cNvSpPr>
          <p:nvPr>
            <p:ph idx="1"/>
          </p:nvPr>
        </p:nvSpPr>
        <p:spPr>
          <a:xfrm>
            <a:off x="514350" y="626724"/>
            <a:ext cx="10515600" cy="5550239"/>
          </a:xfrm>
        </p:spPr>
        <p:txBody>
          <a:bodyPr/>
          <a:lstStyle/>
          <a:p>
            <a:pPr marL="0" indent="0">
              <a:buNone/>
            </a:pPr>
            <a:r>
              <a:rPr lang="en-GB" dirty="0"/>
              <a:t>Indigenous peoples’ (IP) rights to the lands, territories and resources that they have traditionally occupied, owned or used have been recognised by both the ILO Convention 169 and the UNDRIP, emphasising the existing link between IP and land/resources.</a:t>
            </a:r>
          </a:p>
          <a:p>
            <a:pPr marL="0" indent="0">
              <a:buNone/>
            </a:pPr>
            <a:endParaRPr lang="en-GB" dirty="0"/>
          </a:p>
          <a:p>
            <a:pPr marL="0" indent="0">
              <a:buNone/>
            </a:pPr>
            <a:endParaRPr lang="en-GB" dirty="0"/>
          </a:p>
        </p:txBody>
      </p:sp>
      <p:pic>
        <p:nvPicPr>
          <p:cNvPr id="7" name="Picture 6">
            <a:extLst>
              <a:ext uri="{FF2B5EF4-FFF2-40B4-BE49-F238E27FC236}">
                <a16:creationId xmlns:a16="http://schemas.microsoft.com/office/drawing/2014/main" id="{2EA86065-4F21-44AC-AE5F-E7D46C8288C4}"/>
              </a:ext>
            </a:extLst>
          </p:cNvPr>
          <p:cNvPicPr>
            <a:picLocks noChangeAspect="1"/>
          </p:cNvPicPr>
          <p:nvPr/>
        </p:nvPicPr>
        <p:blipFill>
          <a:blip r:embed="rId3"/>
          <a:stretch>
            <a:fillRect/>
          </a:stretch>
        </p:blipFill>
        <p:spPr>
          <a:xfrm>
            <a:off x="1268590" y="3788103"/>
            <a:ext cx="3504665" cy="2366552"/>
          </a:xfrm>
          <a:prstGeom prst="rect">
            <a:avLst/>
          </a:prstGeom>
        </p:spPr>
      </p:pic>
      <p:pic>
        <p:nvPicPr>
          <p:cNvPr id="9" name="Picture 8">
            <a:extLst>
              <a:ext uri="{FF2B5EF4-FFF2-40B4-BE49-F238E27FC236}">
                <a16:creationId xmlns:a16="http://schemas.microsoft.com/office/drawing/2014/main" id="{EB13B50F-DA12-4084-B19F-8DD99E1F5D7E}"/>
              </a:ext>
            </a:extLst>
          </p:cNvPr>
          <p:cNvPicPr>
            <a:picLocks noChangeAspect="1"/>
          </p:cNvPicPr>
          <p:nvPr/>
        </p:nvPicPr>
        <p:blipFill>
          <a:blip r:embed="rId4"/>
          <a:stretch>
            <a:fillRect/>
          </a:stretch>
        </p:blipFill>
        <p:spPr>
          <a:xfrm>
            <a:off x="7418747" y="3741725"/>
            <a:ext cx="1616360" cy="2371544"/>
          </a:xfrm>
          <a:prstGeom prst="rect">
            <a:avLst/>
          </a:prstGeom>
        </p:spPr>
      </p:pic>
      <p:cxnSp>
        <p:nvCxnSpPr>
          <p:cNvPr id="11" name="Straight Arrow Connector 10">
            <a:extLst>
              <a:ext uri="{FF2B5EF4-FFF2-40B4-BE49-F238E27FC236}">
                <a16:creationId xmlns:a16="http://schemas.microsoft.com/office/drawing/2014/main" id="{CB181081-E693-44DF-9BDF-B487CB898117}"/>
              </a:ext>
            </a:extLst>
          </p:cNvPr>
          <p:cNvCxnSpPr>
            <a:cxnSpLocks/>
          </p:cNvCxnSpPr>
          <p:nvPr/>
        </p:nvCxnSpPr>
        <p:spPr>
          <a:xfrm>
            <a:off x="4958377" y="4971379"/>
            <a:ext cx="1873937" cy="0"/>
          </a:xfrm>
          <a:prstGeom prst="straightConnector1">
            <a:avLst/>
          </a:prstGeom>
          <a:ln w="28575">
            <a:solidFill>
              <a:srgbClr val="C41927"/>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366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C24AD-E2CE-4B47-B8DD-87B4F63F560A}"/>
              </a:ext>
            </a:extLst>
          </p:cNvPr>
          <p:cNvSpPr>
            <a:spLocks noGrp="1"/>
          </p:cNvSpPr>
          <p:nvPr>
            <p:ph type="title"/>
          </p:nvPr>
        </p:nvSpPr>
        <p:spPr/>
        <p:txBody>
          <a:bodyPr/>
          <a:lstStyle/>
          <a:p>
            <a:r>
              <a:rPr lang="en-GB" dirty="0"/>
              <a:t>ILO Convention 169</a:t>
            </a:r>
          </a:p>
        </p:txBody>
      </p:sp>
      <p:sp>
        <p:nvSpPr>
          <p:cNvPr id="3" name="Content Placeholder 2">
            <a:extLst>
              <a:ext uri="{FF2B5EF4-FFF2-40B4-BE49-F238E27FC236}">
                <a16:creationId xmlns:a16="http://schemas.microsoft.com/office/drawing/2014/main" id="{DBF7B7C2-318E-43E1-AE67-3CD950066C1F}"/>
              </a:ext>
            </a:extLst>
          </p:cNvPr>
          <p:cNvSpPr>
            <a:spLocks noGrp="1"/>
          </p:cNvSpPr>
          <p:nvPr>
            <p:ph idx="1"/>
          </p:nvPr>
        </p:nvSpPr>
        <p:spPr/>
        <p:txBody>
          <a:bodyPr>
            <a:normAutofit fontScale="92500" lnSpcReduction="20000"/>
          </a:bodyPr>
          <a:lstStyle/>
          <a:p>
            <a:pPr marL="0" indent="0">
              <a:buNone/>
            </a:pPr>
            <a:r>
              <a:rPr lang="en-GB" b="1" dirty="0"/>
              <a:t>Article 13</a:t>
            </a:r>
          </a:p>
          <a:p>
            <a:pPr marL="0" indent="0">
              <a:buNone/>
            </a:pPr>
            <a:r>
              <a:rPr lang="en-GB" dirty="0"/>
              <a:t>1. In applying the provisions of this Part of the Convention governments shall respect the </a:t>
            </a:r>
            <a:r>
              <a:rPr lang="en-GB" b="1" dirty="0">
                <a:solidFill>
                  <a:srgbClr val="095184"/>
                </a:solidFill>
              </a:rPr>
              <a:t>special importance </a:t>
            </a:r>
            <a:r>
              <a:rPr lang="en-GB" dirty="0"/>
              <a:t>for the cultures and spiritual values of the peoples concerned </a:t>
            </a:r>
            <a:r>
              <a:rPr lang="en-GB" b="1" dirty="0">
                <a:solidFill>
                  <a:srgbClr val="095184"/>
                </a:solidFill>
              </a:rPr>
              <a:t>of their relationship with the lands or territories, or both as applicable, which they occupy or otherwise use, and </a:t>
            </a:r>
            <a:r>
              <a:rPr lang="en-GB" b="1" dirty="0">
                <a:solidFill>
                  <a:srgbClr val="C41927"/>
                </a:solidFill>
              </a:rPr>
              <a:t>in particular the collective aspects </a:t>
            </a:r>
            <a:r>
              <a:rPr lang="en-GB" b="1" dirty="0">
                <a:solidFill>
                  <a:srgbClr val="095184"/>
                </a:solidFill>
              </a:rPr>
              <a:t>of this relationship</a:t>
            </a:r>
            <a:r>
              <a:rPr lang="en-GB" dirty="0"/>
              <a:t>.</a:t>
            </a:r>
          </a:p>
          <a:p>
            <a:pPr marL="0" indent="0">
              <a:buNone/>
            </a:pPr>
            <a:r>
              <a:rPr lang="en-GB" dirty="0"/>
              <a:t>2. The use of the term lands in Articles 15 and 16 shall include the concept of territories, which covers the total environment of the areas which the peoples concerned occupy or otherwise use.</a:t>
            </a:r>
          </a:p>
        </p:txBody>
      </p:sp>
    </p:spTree>
    <p:extLst>
      <p:ext uri="{BB962C8B-B14F-4D97-AF65-F5344CB8AC3E}">
        <p14:creationId xmlns:p14="http://schemas.microsoft.com/office/powerpoint/2010/main" val="3064379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C24AD-E2CE-4B47-B8DD-87B4F63F560A}"/>
              </a:ext>
            </a:extLst>
          </p:cNvPr>
          <p:cNvSpPr>
            <a:spLocks noGrp="1"/>
          </p:cNvSpPr>
          <p:nvPr>
            <p:ph type="title"/>
          </p:nvPr>
        </p:nvSpPr>
        <p:spPr/>
        <p:txBody>
          <a:bodyPr/>
          <a:lstStyle/>
          <a:p>
            <a:r>
              <a:rPr lang="en-GB" dirty="0"/>
              <a:t>ILO Convention 169</a:t>
            </a:r>
          </a:p>
        </p:txBody>
      </p:sp>
      <p:sp>
        <p:nvSpPr>
          <p:cNvPr id="3" name="Content Placeholder 2">
            <a:extLst>
              <a:ext uri="{FF2B5EF4-FFF2-40B4-BE49-F238E27FC236}">
                <a16:creationId xmlns:a16="http://schemas.microsoft.com/office/drawing/2014/main" id="{DBF7B7C2-318E-43E1-AE67-3CD950066C1F}"/>
              </a:ext>
            </a:extLst>
          </p:cNvPr>
          <p:cNvSpPr>
            <a:spLocks noGrp="1"/>
          </p:cNvSpPr>
          <p:nvPr>
            <p:ph idx="1"/>
          </p:nvPr>
        </p:nvSpPr>
        <p:spPr>
          <a:xfrm>
            <a:off x="514350" y="1690688"/>
            <a:ext cx="10515600" cy="4802187"/>
          </a:xfrm>
        </p:spPr>
        <p:txBody>
          <a:bodyPr>
            <a:normAutofit fontScale="77500" lnSpcReduction="20000"/>
          </a:bodyPr>
          <a:lstStyle/>
          <a:p>
            <a:pPr marL="0" indent="0">
              <a:buNone/>
            </a:pPr>
            <a:r>
              <a:rPr lang="en-GB" b="1" dirty="0"/>
              <a:t>Article 14</a:t>
            </a:r>
          </a:p>
          <a:p>
            <a:pPr marL="0" indent="0">
              <a:buNone/>
            </a:pPr>
            <a:r>
              <a:rPr lang="en-GB" dirty="0"/>
              <a:t>1. </a:t>
            </a:r>
            <a:r>
              <a:rPr lang="en-GB" b="1" dirty="0">
                <a:solidFill>
                  <a:srgbClr val="095184"/>
                </a:solidFill>
              </a:rPr>
              <a:t>The rights of ownership and possession of the peoples concerned over the lands which they traditionally occupy shall be recognised</a:t>
            </a:r>
            <a:r>
              <a:rPr lang="en-GB" dirty="0"/>
              <a:t>. In addition, measures shall be taken in appropriate cases to safeguard the right of the peoples concerned to use lands not exclusively occupied by them, but to which they have traditionally had access for their subsistence and traditional activities. Particular attention shall be paid to the situation of nomadic peoples and shifting cultivators in this respect.</a:t>
            </a:r>
          </a:p>
          <a:p>
            <a:pPr marL="0" indent="0">
              <a:buNone/>
            </a:pPr>
            <a:r>
              <a:rPr lang="en-GB" dirty="0"/>
              <a:t>2. Governments shall take steps as necessary to identify the lands which the peoples concerned traditionally occupy, and to guarantee effective protection of their rights of ownership and possession.</a:t>
            </a:r>
          </a:p>
          <a:p>
            <a:pPr marL="0" indent="0">
              <a:buNone/>
            </a:pPr>
            <a:r>
              <a:rPr lang="en-GB" dirty="0"/>
              <a:t>3. Adequate procedures shall be established within the national legal system to resolve land claims by the peoples concerned.</a:t>
            </a:r>
          </a:p>
        </p:txBody>
      </p:sp>
    </p:spTree>
    <p:extLst>
      <p:ext uri="{BB962C8B-B14F-4D97-AF65-F5344CB8AC3E}">
        <p14:creationId xmlns:p14="http://schemas.microsoft.com/office/powerpoint/2010/main" val="3934147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C24AD-E2CE-4B47-B8DD-87B4F63F560A}"/>
              </a:ext>
            </a:extLst>
          </p:cNvPr>
          <p:cNvSpPr>
            <a:spLocks noGrp="1"/>
          </p:cNvSpPr>
          <p:nvPr>
            <p:ph type="title"/>
          </p:nvPr>
        </p:nvSpPr>
        <p:spPr/>
        <p:txBody>
          <a:bodyPr/>
          <a:lstStyle/>
          <a:p>
            <a:r>
              <a:rPr lang="en-GB" dirty="0"/>
              <a:t>ILO Convention 169</a:t>
            </a:r>
          </a:p>
        </p:txBody>
      </p:sp>
      <p:sp>
        <p:nvSpPr>
          <p:cNvPr id="3" name="Content Placeholder 2">
            <a:extLst>
              <a:ext uri="{FF2B5EF4-FFF2-40B4-BE49-F238E27FC236}">
                <a16:creationId xmlns:a16="http://schemas.microsoft.com/office/drawing/2014/main" id="{DBF7B7C2-318E-43E1-AE67-3CD950066C1F}"/>
              </a:ext>
            </a:extLst>
          </p:cNvPr>
          <p:cNvSpPr>
            <a:spLocks noGrp="1"/>
          </p:cNvSpPr>
          <p:nvPr>
            <p:ph idx="1"/>
          </p:nvPr>
        </p:nvSpPr>
        <p:spPr>
          <a:xfrm>
            <a:off x="514350" y="1690688"/>
            <a:ext cx="10515600" cy="4802187"/>
          </a:xfrm>
        </p:spPr>
        <p:txBody>
          <a:bodyPr>
            <a:normAutofit/>
          </a:bodyPr>
          <a:lstStyle/>
          <a:p>
            <a:pPr marL="0" indent="0">
              <a:buNone/>
            </a:pPr>
            <a:r>
              <a:rPr lang="en-GB" sz="2000" b="1" dirty="0"/>
              <a:t>Article 15</a:t>
            </a:r>
          </a:p>
          <a:p>
            <a:pPr marL="0" indent="0">
              <a:buNone/>
            </a:pPr>
            <a:r>
              <a:rPr lang="en-GB" sz="2000" dirty="0"/>
              <a:t>1. The rights of the peoples concerned to the natural resources pertaining to their lands </a:t>
            </a:r>
            <a:r>
              <a:rPr lang="en-GB" sz="2000" b="1" dirty="0">
                <a:solidFill>
                  <a:srgbClr val="095184"/>
                </a:solidFill>
              </a:rPr>
              <a:t>shall be specially safeguarded</a:t>
            </a:r>
            <a:r>
              <a:rPr lang="en-GB" sz="2000" dirty="0"/>
              <a:t>. These rights include the right of these peoples to participate in the use, management and conservation of these resources.</a:t>
            </a:r>
          </a:p>
          <a:p>
            <a:pPr marL="0" indent="0">
              <a:buNone/>
            </a:pPr>
            <a:r>
              <a:rPr lang="en-GB" sz="2000" dirty="0"/>
              <a:t>&lt;…&gt;</a:t>
            </a:r>
          </a:p>
          <a:p>
            <a:pPr marL="0" indent="0">
              <a:buNone/>
            </a:pPr>
            <a:r>
              <a:rPr lang="en-GB" sz="2000" b="1" dirty="0"/>
              <a:t>Article 16</a:t>
            </a:r>
          </a:p>
          <a:p>
            <a:pPr marL="0" indent="0">
              <a:buNone/>
            </a:pPr>
            <a:r>
              <a:rPr lang="en-GB" sz="2000" dirty="0"/>
              <a:t>1. Subject to the following paragraphs of this Article, the peoples concerned </a:t>
            </a:r>
            <a:r>
              <a:rPr lang="en-GB" sz="2000" b="1" dirty="0">
                <a:solidFill>
                  <a:srgbClr val="095184"/>
                </a:solidFill>
              </a:rPr>
              <a:t>shall not be removed from the lands which they occupy.</a:t>
            </a:r>
          </a:p>
          <a:p>
            <a:pPr marL="0" indent="0">
              <a:buNone/>
            </a:pPr>
            <a:endParaRPr lang="en-GB" sz="2000" b="1" dirty="0"/>
          </a:p>
        </p:txBody>
      </p:sp>
    </p:spTree>
    <p:extLst>
      <p:ext uri="{BB962C8B-B14F-4D97-AF65-F5344CB8AC3E}">
        <p14:creationId xmlns:p14="http://schemas.microsoft.com/office/powerpoint/2010/main" val="2109101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6186</TotalTime>
  <Words>1544</Words>
  <Application>Microsoft Office PowerPoint</Application>
  <PresentationFormat>Widescreen</PresentationFormat>
  <Paragraphs>83</Paragraphs>
  <Slides>20</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Rights to land and natural resources as indigenous rights? </vt:lpstr>
      <vt:lpstr>Indigenous peoples</vt:lpstr>
      <vt:lpstr>International Labour Organisation Indigenous and Tribal Populations Convention and Recommendation (1957)</vt:lpstr>
      <vt:lpstr>International Labour Organisation Indigenous and Tribal Peoples Convention (1989)</vt:lpstr>
      <vt:lpstr>International Labour Organisation Indigenous and Tribal Peoples Convention (1989)</vt:lpstr>
      <vt:lpstr>PowerPoint Presentation</vt:lpstr>
      <vt:lpstr>ILO Convention 169</vt:lpstr>
      <vt:lpstr>ILO Convention 169</vt:lpstr>
      <vt:lpstr>ILO Convention 169</vt:lpstr>
      <vt:lpstr>UNDRIP </vt:lpstr>
      <vt:lpstr>UNDRIP </vt:lpstr>
      <vt:lpstr>UNDRIP</vt:lpstr>
      <vt:lpstr>UNDRIP</vt:lpstr>
      <vt:lpstr>UNDRIP</vt:lpstr>
      <vt:lpstr>Questions for discussion</vt:lpstr>
      <vt:lpstr>PowerPoint Presentation</vt:lpstr>
      <vt:lpstr>Collective nature of rights</vt:lpstr>
      <vt:lpstr>Access to natural resources</vt:lpstr>
      <vt:lpstr>PowerPoint Presentation</vt:lpstr>
      <vt:lpstr>Rights to land and natural resources as indigenous rights?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Anastasija Aleksejeva</dc:creator>
  <cp:lastModifiedBy>User</cp:lastModifiedBy>
  <cp:revision>57</cp:revision>
  <dcterms:created xsi:type="dcterms:W3CDTF">2019-10-03T08:03:04Z</dcterms:created>
  <dcterms:modified xsi:type="dcterms:W3CDTF">2020-12-24T19:51:03Z</dcterms:modified>
</cp:coreProperties>
</file>