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1"/>
  </p:notesMasterIdLst>
  <p:sldIdLst>
    <p:sldId id="257" r:id="rId2"/>
    <p:sldId id="258" r:id="rId3"/>
    <p:sldId id="259" r:id="rId4"/>
    <p:sldId id="260" r:id="rId5"/>
    <p:sldId id="261" r:id="rId6"/>
    <p:sldId id="262" r:id="rId7"/>
    <p:sldId id="263" r:id="rId8"/>
    <p:sldId id="275" r:id="rId9"/>
    <p:sldId id="264" r:id="rId10"/>
    <p:sldId id="266" r:id="rId11"/>
    <p:sldId id="268" r:id="rId12"/>
    <p:sldId id="271" r:id="rId13"/>
    <p:sldId id="269" r:id="rId14"/>
    <p:sldId id="276" r:id="rId15"/>
    <p:sldId id="277" r:id="rId16"/>
    <p:sldId id="278" r:id="rId17"/>
    <p:sldId id="272" r:id="rId18"/>
    <p:sldId id="273" r:id="rId19"/>
    <p:sldId id="267" r:id="rId20"/>
  </p:sldIdLst>
  <p:sldSz cx="12192000" cy="6858000"/>
  <p:notesSz cx="6858000" cy="9144000"/>
  <p:defaultTextStyle>
    <a:defPPr>
      <a:defRPr lang="lv-LV"/>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41927"/>
    <a:srgbClr val="095184"/>
    <a:srgbClr val="F6F6F6"/>
    <a:srgbClr val="00467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2" d="100"/>
          <a:sy n="62" d="100"/>
        </p:scale>
        <p:origin x="804" y="5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35D17BC-A76D-428D-B8F9-C74CC6D83871}" type="datetimeFigureOut">
              <a:rPr lang="en-GB" smtClean="0"/>
              <a:t>28/12/2020</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CEEF71A-7008-40B9-9878-B3419BB954C5}" type="slidenum">
              <a:rPr lang="en-GB" smtClean="0"/>
              <a:t>‹#›</a:t>
            </a:fld>
            <a:endParaRPr lang="en-GB"/>
          </a:p>
        </p:txBody>
      </p:sp>
    </p:spTree>
    <p:extLst>
      <p:ext uri="{BB962C8B-B14F-4D97-AF65-F5344CB8AC3E}">
        <p14:creationId xmlns:p14="http://schemas.microsoft.com/office/powerpoint/2010/main" val="8228141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DCEEF71A-7008-40B9-9878-B3419BB954C5}" type="slidenum">
              <a:rPr lang="en-GB" smtClean="0"/>
              <a:t>2</a:t>
            </a:fld>
            <a:endParaRPr lang="en-GB"/>
          </a:p>
        </p:txBody>
      </p:sp>
    </p:spTree>
    <p:extLst>
      <p:ext uri="{BB962C8B-B14F-4D97-AF65-F5344CB8AC3E}">
        <p14:creationId xmlns:p14="http://schemas.microsoft.com/office/powerpoint/2010/main" val="263032873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DCEEF71A-7008-40B9-9878-B3419BB954C5}" type="slidenum">
              <a:rPr lang="en-GB" smtClean="0"/>
              <a:t>17</a:t>
            </a:fld>
            <a:endParaRPr lang="en-GB"/>
          </a:p>
        </p:txBody>
      </p:sp>
    </p:spTree>
    <p:extLst>
      <p:ext uri="{BB962C8B-B14F-4D97-AF65-F5344CB8AC3E}">
        <p14:creationId xmlns:p14="http://schemas.microsoft.com/office/powerpoint/2010/main" val="241244124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DCEEF71A-7008-40B9-9878-B3419BB954C5}" type="slidenum">
              <a:rPr lang="en-GB" smtClean="0"/>
              <a:t>18</a:t>
            </a:fld>
            <a:endParaRPr lang="en-GB"/>
          </a:p>
        </p:txBody>
      </p:sp>
    </p:spTree>
    <p:extLst>
      <p:ext uri="{BB962C8B-B14F-4D97-AF65-F5344CB8AC3E}">
        <p14:creationId xmlns:p14="http://schemas.microsoft.com/office/powerpoint/2010/main" val="395786897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dirty="0"/>
              <a:t>Click to edit Master title style</a:t>
            </a:r>
            <a:endParaRPr lang="lv-LV"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endParaRPr lang="lv-LV" dirty="0"/>
          </a:p>
        </p:txBody>
      </p:sp>
      <p:sp>
        <p:nvSpPr>
          <p:cNvPr id="4" name="Date Placeholder 3"/>
          <p:cNvSpPr>
            <a:spLocks noGrp="1"/>
          </p:cNvSpPr>
          <p:nvPr>
            <p:ph type="dt" sz="half" idx="10"/>
          </p:nvPr>
        </p:nvSpPr>
        <p:spPr>
          <a:xfrm>
            <a:off x="838200" y="6356350"/>
            <a:ext cx="2743200" cy="365125"/>
          </a:xfrm>
          <a:prstGeom prst="rect">
            <a:avLst/>
          </a:prstGeom>
        </p:spPr>
        <p:txBody>
          <a:bodyPr/>
          <a:lstStyle/>
          <a:p>
            <a:fld id="{39E08D4C-17E1-4C81-8FAB-4CD40D300AE8}" type="datetimeFigureOut">
              <a:rPr lang="lv-LV" smtClean="0"/>
              <a:t>28.12.2020</a:t>
            </a:fld>
            <a:endParaRPr lang="lv-LV"/>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p>
            <a:endParaRPr lang="lv-LV"/>
          </a:p>
        </p:txBody>
      </p:sp>
      <p:sp>
        <p:nvSpPr>
          <p:cNvPr id="6" name="Slide Number Placeholder 5"/>
          <p:cNvSpPr>
            <a:spLocks noGrp="1"/>
          </p:cNvSpPr>
          <p:nvPr>
            <p:ph type="sldNum" sz="quarter" idx="12"/>
          </p:nvPr>
        </p:nvSpPr>
        <p:spPr>
          <a:xfrm>
            <a:off x="8610600" y="6356350"/>
            <a:ext cx="2743200" cy="365125"/>
          </a:xfrm>
          <a:prstGeom prst="rect">
            <a:avLst/>
          </a:prstGeom>
        </p:spPr>
        <p:txBody>
          <a:bodyPr/>
          <a:lstStyle/>
          <a:p>
            <a:fld id="{FE363036-5B1A-4076-AEDF-BBF199BD7C6F}" type="slidenum">
              <a:rPr lang="lv-LV" smtClean="0"/>
              <a:t>‹#›</a:t>
            </a:fld>
            <a:endParaRPr lang="lv-LV"/>
          </a:p>
        </p:txBody>
      </p:sp>
    </p:spTree>
    <p:extLst>
      <p:ext uri="{BB962C8B-B14F-4D97-AF65-F5344CB8AC3E}">
        <p14:creationId xmlns:p14="http://schemas.microsoft.com/office/powerpoint/2010/main" val="308974061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lv-LV"/>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4" name="Date Placeholder 3"/>
          <p:cNvSpPr>
            <a:spLocks noGrp="1"/>
          </p:cNvSpPr>
          <p:nvPr>
            <p:ph type="dt" sz="half" idx="10"/>
          </p:nvPr>
        </p:nvSpPr>
        <p:spPr>
          <a:xfrm>
            <a:off x="838200" y="6356350"/>
            <a:ext cx="2743200" cy="365125"/>
          </a:xfrm>
          <a:prstGeom prst="rect">
            <a:avLst/>
          </a:prstGeom>
        </p:spPr>
        <p:txBody>
          <a:bodyPr/>
          <a:lstStyle/>
          <a:p>
            <a:fld id="{39E08D4C-17E1-4C81-8FAB-4CD40D300AE8}" type="datetimeFigureOut">
              <a:rPr lang="lv-LV" smtClean="0"/>
              <a:t>28.12.2020</a:t>
            </a:fld>
            <a:endParaRPr lang="lv-LV"/>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p>
            <a:endParaRPr lang="lv-LV"/>
          </a:p>
        </p:txBody>
      </p:sp>
      <p:sp>
        <p:nvSpPr>
          <p:cNvPr id="6" name="Slide Number Placeholder 5"/>
          <p:cNvSpPr>
            <a:spLocks noGrp="1"/>
          </p:cNvSpPr>
          <p:nvPr>
            <p:ph type="sldNum" sz="quarter" idx="12"/>
          </p:nvPr>
        </p:nvSpPr>
        <p:spPr>
          <a:xfrm>
            <a:off x="8610600" y="6356350"/>
            <a:ext cx="2743200" cy="365125"/>
          </a:xfrm>
          <a:prstGeom prst="rect">
            <a:avLst/>
          </a:prstGeom>
        </p:spPr>
        <p:txBody>
          <a:bodyPr/>
          <a:lstStyle/>
          <a:p>
            <a:fld id="{FE363036-5B1A-4076-AEDF-BBF199BD7C6F}" type="slidenum">
              <a:rPr lang="lv-LV" smtClean="0"/>
              <a:t>‹#›</a:t>
            </a:fld>
            <a:endParaRPr lang="lv-LV"/>
          </a:p>
        </p:txBody>
      </p:sp>
    </p:spTree>
    <p:extLst>
      <p:ext uri="{BB962C8B-B14F-4D97-AF65-F5344CB8AC3E}">
        <p14:creationId xmlns:p14="http://schemas.microsoft.com/office/powerpoint/2010/main" val="39947588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lv-LV"/>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4" name="Date Placeholder 3"/>
          <p:cNvSpPr>
            <a:spLocks noGrp="1"/>
          </p:cNvSpPr>
          <p:nvPr>
            <p:ph type="dt" sz="half" idx="10"/>
          </p:nvPr>
        </p:nvSpPr>
        <p:spPr>
          <a:xfrm>
            <a:off x="838200" y="6356350"/>
            <a:ext cx="2743200" cy="365125"/>
          </a:xfrm>
          <a:prstGeom prst="rect">
            <a:avLst/>
          </a:prstGeom>
        </p:spPr>
        <p:txBody>
          <a:bodyPr/>
          <a:lstStyle/>
          <a:p>
            <a:fld id="{39E08D4C-17E1-4C81-8FAB-4CD40D300AE8}" type="datetimeFigureOut">
              <a:rPr lang="lv-LV" smtClean="0"/>
              <a:t>28.12.2020</a:t>
            </a:fld>
            <a:endParaRPr lang="lv-LV"/>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p>
            <a:endParaRPr lang="lv-LV"/>
          </a:p>
        </p:txBody>
      </p:sp>
      <p:sp>
        <p:nvSpPr>
          <p:cNvPr id="6" name="Slide Number Placeholder 5"/>
          <p:cNvSpPr>
            <a:spLocks noGrp="1"/>
          </p:cNvSpPr>
          <p:nvPr>
            <p:ph type="sldNum" sz="quarter" idx="12"/>
          </p:nvPr>
        </p:nvSpPr>
        <p:spPr>
          <a:xfrm>
            <a:off x="8610600" y="6356350"/>
            <a:ext cx="2743200" cy="365125"/>
          </a:xfrm>
          <a:prstGeom prst="rect">
            <a:avLst/>
          </a:prstGeom>
        </p:spPr>
        <p:txBody>
          <a:bodyPr/>
          <a:lstStyle/>
          <a:p>
            <a:fld id="{FE363036-5B1A-4076-AEDF-BBF199BD7C6F}" type="slidenum">
              <a:rPr lang="lv-LV" smtClean="0"/>
              <a:t>‹#›</a:t>
            </a:fld>
            <a:endParaRPr lang="lv-LV"/>
          </a:p>
        </p:txBody>
      </p:sp>
    </p:spTree>
    <p:extLst>
      <p:ext uri="{BB962C8B-B14F-4D97-AF65-F5344CB8AC3E}">
        <p14:creationId xmlns:p14="http://schemas.microsoft.com/office/powerpoint/2010/main" val="14006775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514350" y="365125"/>
            <a:ext cx="10515600" cy="1325563"/>
          </a:xfrm>
        </p:spPr>
        <p:txBody>
          <a:bodyPr/>
          <a:lstStyle/>
          <a:p>
            <a:r>
              <a:rPr lang="en-US" dirty="0"/>
              <a:t>Click to edit Master title style</a:t>
            </a:r>
            <a:endParaRPr lang="lv-LV" dirty="0"/>
          </a:p>
        </p:txBody>
      </p:sp>
      <p:sp>
        <p:nvSpPr>
          <p:cNvPr id="3" name="Content Placeholder 2"/>
          <p:cNvSpPr>
            <a:spLocks noGrp="1"/>
          </p:cNvSpPr>
          <p:nvPr>
            <p:ph idx="1"/>
          </p:nvPr>
        </p:nvSpPr>
        <p:spPr>
          <a:xfrm>
            <a:off x="514350" y="1825625"/>
            <a:ext cx="10515600" cy="4351338"/>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lv-LV" dirty="0"/>
          </a:p>
        </p:txBody>
      </p:sp>
      <p:sp>
        <p:nvSpPr>
          <p:cNvPr id="4" name="Date Placeholder 3"/>
          <p:cNvSpPr>
            <a:spLocks noGrp="1"/>
          </p:cNvSpPr>
          <p:nvPr>
            <p:ph type="dt" sz="half" idx="10"/>
          </p:nvPr>
        </p:nvSpPr>
        <p:spPr>
          <a:xfrm>
            <a:off x="838200" y="6356350"/>
            <a:ext cx="2743200" cy="365125"/>
          </a:xfrm>
          <a:prstGeom prst="rect">
            <a:avLst/>
          </a:prstGeom>
        </p:spPr>
        <p:txBody>
          <a:bodyPr/>
          <a:lstStyle/>
          <a:p>
            <a:fld id="{39E08D4C-17E1-4C81-8FAB-4CD40D300AE8}" type="datetimeFigureOut">
              <a:rPr lang="lv-LV" smtClean="0"/>
              <a:t>28.12.2020</a:t>
            </a:fld>
            <a:endParaRPr lang="lv-LV"/>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p>
            <a:endParaRPr lang="lv-LV"/>
          </a:p>
        </p:txBody>
      </p:sp>
      <p:sp>
        <p:nvSpPr>
          <p:cNvPr id="6" name="Slide Number Placeholder 5"/>
          <p:cNvSpPr>
            <a:spLocks noGrp="1"/>
          </p:cNvSpPr>
          <p:nvPr>
            <p:ph type="sldNum" sz="quarter" idx="12"/>
          </p:nvPr>
        </p:nvSpPr>
        <p:spPr>
          <a:xfrm>
            <a:off x="8610600" y="6356350"/>
            <a:ext cx="2743200" cy="365125"/>
          </a:xfrm>
          <a:prstGeom prst="rect">
            <a:avLst/>
          </a:prstGeom>
        </p:spPr>
        <p:txBody>
          <a:bodyPr/>
          <a:lstStyle/>
          <a:p>
            <a:fld id="{FE363036-5B1A-4076-AEDF-BBF199BD7C6F}" type="slidenum">
              <a:rPr lang="lv-LV" smtClean="0"/>
              <a:t>‹#›</a:t>
            </a:fld>
            <a:endParaRPr lang="lv-LV"/>
          </a:p>
        </p:txBody>
      </p:sp>
    </p:spTree>
    <p:extLst>
      <p:ext uri="{BB962C8B-B14F-4D97-AF65-F5344CB8AC3E}">
        <p14:creationId xmlns:p14="http://schemas.microsoft.com/office/powerpoint/2010/main" val="332235121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lv-LV"/>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a:xfrm>
            <a:off x="838200" y="6356350"/>
            <a:ext cx="2743200" cy="365125"/>
          </a:xfrm>
          <a:prstGeom prst="rect">
            <a:avLst/>
          </a:prstGeom>
        </p:spPr>
        <p:txBody>
          <a:bodyPr/>
          <a:lstStyle/>
          <a:p>
            <a:fld id="{39E08D4C-17E1-4C81-8FAB-4CD40D300AE8}" type="datetimeFigureOut">
              <a:rPr lang="lv-LV" smtClean="0"/>
              <a:t>28.12.2020</a:t>
            </a:fld>
            <a:endParaRPr lang="lv-LV"/>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p>
            <a:endParaRPr lang="lv-LV"/>
          </a:p>
        </p:txBody>
      </p:sp>
      <p:sp>
        <p:nvSpPr>
          <p:cNvPr id="6" name="Slide Number Placeholder 5"/>
          <p:cNvSpPr>
            <a:spLocks noGrp="1"/>
          </p:cNvSpPr>
          <p:nvPr>
            <p:ph type="sldNum" sz="quarter" idx="12"/>
          </p:nvPr>
        </p:nvSpPr>
        <p:spPr>
          <a:xfrm>
            <a:off x="8610600" y="6356350"/>
            <a:ext cx="2743200" cy="365125"/>
          </a:xfrm>
          <a:prstGeom prst="rect">
            <a:avLst/>
          </a:prstGeom>
        </p:spPr>
        <p:txBody>
          <a:bodyPr/>
          <a:lstStyle/>
          <a:p>
            <a:fld id="{FE363036-5B1A-4076-AEDF-BBF199BD7C6F}" type="slidenum">
              <a:rPr lang="lv-LV" smtClean="0"/>
              <a:t>‹#›</a:t>
            </a:fld>
            <a:endParaRPr lang="lv-LV"/>
          </a:p>
        </p:txBody>
      </p:sp>
    </p:spTree>
    <p:extLst>
      <p:ext uri="{BB962C8B-B14F-4D97-AF65-F5344CB8AC3E}">
        <p14:creationId xmlns:p14="http://schemas.microsoft.com/office/powerpoint/2010/main" val="363875358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lv-LV"/>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5" name="Date Placeholder 4"/>
          <p:cNvSpPr>
            <a:spLocks noGrp="1"/>
          </p:cNvSpPr>
          <p:nvPr>
            <p:ph type="dt" sz="half" idx="10"/>
          </p:nvPr>
        </p:nvSpPr>
        <p:spPr>
          <a:xfrm>
            <a:off x="838200" y="6356350"/>
            <a:ext cx="2743200" cy="365125"/>
          </a:xfrm>
          <a:prstGeom prst="rect">
            <a:avLst/>
          </a:prstGeom>
        </p:spPr>
        <p:txBody>
          <a:bodyPr/>
          <a:lstStyle/>
          <a:p>
            <a:fld id="{39E08D4C-17E1-4C81-8FAB-4CD40D300AE8}" type="datetimeFigureOut">
              <a:rPr lang="lv-LV" smtClean="0"/>
              <a:t>28.12.2020</a:t>
            </a:fld>
            <a:endParaRPr lang="lv-LV"/>
          </a:p>
        </p:txBody>
      </p:sp>
      <p:sp>
        <p:nvSpPr>
          <p:cNvPr id="6" name="Footer Placeholder 5"/>
          <p:cNvSpPr>
            <a:spLocks noGrp="1"/>
          </p:cNvSpPr>
          <p:nvPr>
            <p:ph type="ftr" sz="quarter" idx="11"/>
          </p:nvPr>
        </p:nvSpPr>
        <p:spPr>
          <a:xfrm>
            <a:off x="4038600" y="6356350"/>
            <a:ext cx="4114800" cy="365125"/>
          </a:xfrm>
          <a:prstGeom prst="rect">
            <a:avLst/>
          </a:prstGeom>
        </p:spPr>
        <p:txBody>
          <a:bodyPr/>
          <a:lstStyle/>
          <a:p>
            <a:endParaRPr lang="lv-LV"/>
          </a:p>
        </p:txBody>
      </p:sp>
      <p:sp>
        <p:nvSpPr>
          <p:cNvPr id="7" name="Slide Number Placeholder 6"/>
          <p:cNvSpPr>
            <a:spLocks noGrp="1"/>
          </p:cNvSpPr>
          <p:nvPr>
            <p:ph type="sldNum" sz="quarter" idx="12"/>
          </p:nvPr>
        </p:nvSpPr>
        <p:spPr>
          <a:xfrm>
            <a:off x="8610600" y="6356350"/>
            <a:ext cx="2743200" cy="365125"/>
          </a:xfrm>
          <a:prstGeom prst="rect">
            <a:avLst/>
          </a:prstGeom>
        </p:spPr>
        <p:txBody>
          <a:bodyPr/>
          <a:lstStyle/>
          <a:p>
            <a:fld id="{FE363036-5B1A-4076-AEDF-BBF199BD7C6F}" type="slidenum">
              <a:rPr lang="lv-LV" smtClean="0"/>
              <a:t>‹#›</a:t>
            </a:fld>
            <a:endParaRPr lang="lv-LV"/>
          </a:p>
        </p:txBody>
      </p:sp>
    </p:spTree>
    <p:extLst>
      <p:ext uri="{BB962C8B-B14F-4D97-AF65-F5344CB8AC3E}">
        <p14:creationId xmlns:p14="http://schemas.microsoft.com/office/powerpoint/2010/main" val="27600131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lv-LV"/>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7" name="Date Placeholder 6"/>
          <p:cNvSpPr>
            <a:spLocks noGrp="1"/>
          </p:cNvSpPr>
          <p:nvPr>
            <p:ph type="dt" sz="half" idx="10"/>
          </p:nvPr>
        </p:nvSpPr>
        <p:spPr>
          <a:xfrm>
            <a:off x="838200" y="6356350"/>
            <a:ext cx="2743200" cy="365125"/>
          </a:xfrm>
          <a:prstGeom prst="rect">
            <a:avLst/>
          </a:prstGeom>
        </p:spPr>
        <p:txBody>
          <a:bodyPr/>
          <a:lstStyle/>
          <a:p>
            <a:fld id="{39E08D4C-17E1-4C81-8FAB-4CD40D300AE8}" type="datetimeFigureOut">
              <a:rPr lang="lv-LV" smtClean="0"/>
              <a:t>28.12.2020</a:t>
            </a:fld>
            <a:endParaRPr lang="lv-LV"/>
          </a:p>
        </p:txBody>
      </p:sp>
      <p:sp>
        <p:nvSpPr>
          <p:cNvPr id="8" name="Footer Placeholder 7"/>
          <p:cNvSpPr>
            <a:spLocks noGrp="1"/>
          </p:cNvSpPr>
          <p:nvPr>
            <p:ph type="ftr" sz="quarter" idx="11"/>
          </p:nvPr>
        </p:nvSpPr>
        <p:spPr>
          <a:xfrm>
            <a:off x="4038600" y="6356350"/>
            <a:ext cx="4114800" cy="365125"/>
          </a:xfrm>
          <a:prstGeom prst="rect">
            <a:avLst/>
          </a:prstGeom>
        </p:spPr>
        <p:txBody>
          <a:bodyPr/>
          <a:lstStyle/>
          <a:p>
            <a:endParaRPr lang="lv-LV"/>
          </a:p>
        </p:txBody>
      </p:sp>
      <p:sp>
        <p:nvSpPr>
          <p:cNvPr id="9" name="Slide Number Placeholder 8"/>
          <p:cNvSpPr>
            <a:spLocks noGrp="1"/>
          </p:cNvSpPr>
          <p:nvPr>
            <p:ph type="sldNum" sz="quarter" idx="12"/>
          </p:nvPr>
        </p:nvSpPr>
        <p:spPr>
          <a:xfrm>
            <a:off x="8610600" y="6356350"/>
            <a:ext cx="2743200" cy="365125"/>
          </a:xfrm>
          <a:prstGeom prst="rect">
            <a:avLst/>
          </a:prstGeom>
        </p:spPr>
        <p:txBody>
          <a:bodyPr/>
          <a:lstStyle/>
          <a:p>
            <a:fld id="{FE363036-5B1A-4076-AEDF-BBF199BD7C6F}" type="slidenum">
              <a:rPr lang="lv-LV" smtClean="0"/>
              <a:t>‹#›</a:t>
            </a:fld>
            <a:endParaRPr lang="lv-LV"/>
          </a:p>
        </p:txBody>
      </p:sp>
    </p:spTree>
    <p:extLst>
      <p:ext uri="{BB962C8B-B14F-4D97-AF65-F5344CB8AC3E}">
        <p14:creationId xmlns:p14="http://schemas.microsoft.com/office/powerpoint/2010/main" val="28981850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lv-LV"/>
          </a:p>
        </p:txBody>
      </p:sp>
      <p:sp>
        <p:nvSpPr>
          <p:cNvPr id="3" name="Date Placeholder 2"/>
          <p:cNvSpPr>
            <a:spLocks noGrp="1"/>
          </p:cNvSpPr>
          <p:nvPr>
            <p:ph type="dt" sz="half" idx="10"/>
          </p:nvPr>
        </p:nvSpPr>
        <p:spPr>
          <a:xfrm>
            <a:off x="838200" y="6356350"/>
            <a:ext cx="2743200" cy="365125"/>
          </a:xfrm>
          <a:prstGeom prst="rect">
            <a:avLst/>
          </a:prstGeom>
        </p:spPr>
        <p:txBody>
          <a:bodyPr/>
          <a:lstStyle/>
          <a:p>
            <a:fld id="{39E08D4C-17E1-4C81-8FAB-4CD40D300AE8}" type="datetimeFigureOut">
              <a:rPr lang="lv-LV" smtClean="0"/>
              <a:t>28.12.2020</a:t>
            </a:fld>
            <a:endParaRPr lang="lv-LV"/>
          </a:p>
        </p:txBody>
      </p:sp>
      <p:sp>
        <p:nvSpPr>
          <p:cNvPr id="4" name="Footer Placeholder 3"/>
          <p:cNvSpPr>
            <a:spLocks noGrp="1"/>
          </p:cNvSpPr>
          <p:nvPr>
            <p:ph type="ftr" sz="quarter" idx="11"/>
          </p:nvPr>
        </p:nvSpPr>
        <p:spPr>
          <a:xfrm>
            <a:off x="4038600" y="6356350"/>
            <a:ext cx="4114800" cy="365125"/>
          </a:xfrm>
          <a:prstGeom prst="rect">
            <a:avLst/>
          </a:prstGeom>
        </p:spPr>
        <p:txBody>
          <a:bodyPr/>
          <a:lstStyle/>
          <a:p>
            <a:endParaRPr lang="lv-LV"/>
          </a:p>
        </p:txBody>
      </p:sp>
      <p:sp>
        <p:nvSpPr>
          <p:cNvPr id="5" name="Slide Number Placeholder 4"/>
          <p:cNvSpPr>
            <a:spLocks noGrp="1"/>
          </p:cNvSpPr>
          <p:nvPr>
            <p:ph type="sldNum" sz="quarter" idx="12"/>
          </p:nvPr>
        </p:nvSpPr>
        <p:spPr>
          <a:xfrm>
            <a:off x="8610600" y="6356350"/>
            <a:ext cx="2743200" cy="365125"/>
          </a:xfrm>
          <a:prstGeom prst="rect">
            <a:avLst/>
          </a:prstGeom>
        </p:spPr>
        <p:txBody>
          <a:bodyPr/>
          <a:lstStyle/>
          <a:p>
            <a:fld id="{FE363036-5B1A-4076-AEDF-BBF199BD7C6F}" type="slidenum">
              <a:rPr lang="lv-LV" smtClean="0"/>
              <a:t>‹#›</a:t>
            </a:fld>
            <a:endParaRPr lang="lv-LV"/>
          </a:p>
        </p:txBody>
      </p:sp>
    </p:spTree>
    <p:extLst>
      <p:ext uri="{BB962C8B-B14F-4D97-AF65-F5344CB8AC3E}">
        <p14:creationId xmlns:p14="http://schemas.microsoft.com/office/powerpoint/2010/main" val="38343576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838200" y="6356350"/>
            <a:ext cx="2743200" cy="365125"/>
          </a:xfrm>
          <a:prstGeom prst="rect">
            <a:avLst/>
          </a:prstGeom>
        </p:spPr>
        <p:txBody>
          <a:bodyPr/>
          <a:lstStyle/>
          <a:p>
            <a:fld id="{39E08D4C-17E1-4C81-8FAB-4CD40D300AE8}" type="datetimeFigureOut">
              <a:rPr lang="lv-LV" smtClean="0"/>
              <a:t>28.12.2020</a:t>
            </a:fld>
            <a:endParaRPr lang="lv-LV"/>
          </a:p>
        </p:txBody>
      </p:sp>
      <p:sp>
        <p:nvSpPr>
          <p:cNvPr id="3" name="Footer Placeholder 2"/>
          <p:cNvSpPr>
            <a:spLocks noGrp="1"/>
          </p:cNvSpPr>
          <p:nvPr>
            <p:ph type="ftr" sz="quarter" idx="11"/>
          </p:nvPr>
        </p:nvSpPr>
        <p:spPr>
          <a:xfrm>
            <a:off x="4038600" y="6356350"/>
            <a:ext cx="4114800" cy="365125"/>
          </a:xfrm>
          <a:prstGeom prst="rect">
            <a:avLst/>
          </a:prstGeom>
        </p:spPr>
        <p:txBody>
          <a:bodyPr/>
          <a:lstStyle/>
          <a:p>
            <a:endParaRPr lang="lv-LV"/>
          </a:p>
        </p:txBody>
      </p:sp>
      <p:sp>
        <p:nvSpPr>
          <p:cNvPr id="4" name="Slide Number Placeholder 3"/>
          <p:cNvSpPr>
            <a:spLocks noGrp="1"/>
          </p:cNvSpPr>
          <p:nvPr>
            <p:ph type="sldNum" sz="quarter" idx="12"/>
          </p:nvPr>
        </p:nvSpPr>
        <p:spPr>
          <a:xfrm>
            <a:off x="8610600" y="6356350"/>
            <a:ext cx="2743200" cy="365125"/>
          </a:xfrm>
          <a:prstGeom prst="rect">
            <a:avLst/>
          </a:prstGeom>
        </p:spPr>
        <p:txBody>
          <a:bodyPr/>
          <a:lstStyle/>
          <a:p>
            <a:fld id="{FE363036-5B1A-4076-AEDF-BBF199BD7C6F}" type="slidenum">
              <a:rPr lang="lv-LV" smtClean="0"/>
              <a:t>‹#›</a:t>
            </a:fld>
            <a:endParaRPr lang="lv-LV"/>
          </a:p>
        </p:txBody>
      </p:sp>
    </p:spTree>
    <p:extLst>
      <p:ext uri="{BB962C8B-B14F-4D97-AF65-F5344CB8AC3E}">
        <p14:creationId xmlns:p14="http://schemas.microsoft.com/office/powerpoint/2010/main" val="49676557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lv-LV"/>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a:xfrm>
            <a:off x="838200" y="6356350"/>
            <a:ext cx="2743200" cy="365125"/>
          </a:xfrm>
          <a:prstGeom prst="rect">
            <a:avLst/>
          </a:prstGeom>
        </p:spPr>
        <p:txBody>
          <a:bodyPr/>
          <a:lstStyle/>
          <a:p>
            <a:fld id="{39E08D4C-17E1-4C81-8FAB-4CD40D300AE8}" type="datetimeFigureOut">
              <a:rPr lang="lv-LV" smtClean="0"/>
              <a:t>28.12.2020</a:t>
            </a:fld>
            <a:endParaRPr lang="lv-LV"/>
          </a:p>
        </p:txBody>
      </p:sp>
      <p:sp>
        <p:nvSpPr>
          <p:cNvPr id="6" name="Footer Placeholder 5"/>
          <p:cNvSpPr>
            <a:spLocks noGrp="1"/>
          </p:cNvSpPr>
          <p:nvPr>
            <p:ph type="ftr" sz="quarter" idx="11"/>
          </p:nvPr>
        </p:nvSpPr>
        <p:spPr>
          <a:xfrm>
            <a:off x="4038600" y="6356350"/>
            <a:ext cx="4114800" cy="365125"/>
          </a:xfrm>
          <a:prstGeom prst="rect">
            <a:avLst/>
          </a:prstGeom>
        </p:spPr>
        <p:txBody>
          <a:bodyPr/>
          <a:lstStyle/>
          <a:p>
            <a:endParaRPr lang="lv-LV"/>
          </a:p>
        </p:txBody>
      </p:sp>
      <p:sp>
        <p:nvSpPr>
          <p:cNvPr id="7" name="Slide Number Placeholder 6"/>
          <p:cNvSpPr>
            <a:spLocks noGrp="1"/>
          </p:cNvSpPr>
          <p:nvPr>
            <p:ph type="sldNum" sz="quarter" idx="12"/>
          </p:nvPr>
        </p:nvSpPr>
        <p:spPr>
          <a:xfrm>
            <a:off x="8610600" y="6356350"/>
            <a:ext cx="2743200" cy="365125"/>
          </a:xfrm>
          <a:prstGeom prst="rect">
            <a:avLst/>
          </a:prstGeom>
        </p:spPr>
        <p:txBody>
          <a:bodyPr/>
          <a:lstStyle/>
          <a:p>
            <a:fld id="{FE363036-5B1A-4076-AEDF-BBF199BD7C6F}" type="slidenum">
              <a:rPr lang="lv-LV" smtClean="0"/>
              <a:t>‹#›</a:t>
            </a:fld>
            <a:endParaRPr lang="lv-LV"/>
          </a:p>
        </p:txBody>
      </p:sp>
    </p:spTree>
    <p:extLst>
      <p:ext uri="{BB962C8B-B14F-4D97-AF65-F5344CB8AC3E}">
        <p14:creationId xmlns:p14="http://schemas.microsoft.com/office/powerpoint/2010/main" val="398322577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lv-LV"/>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lv-LV"/>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a:xfrm>
            <a:off x="838200" y="6356350"/>
            <a:ext cx="2743200" cy="365125"/>
          </a:xfrm>
          <a:prstGeom prst="rect">
            <a:avLst/>
          </a:prstGeom>
        </p:spPr>
        <p:txBody>
          <a:bodyPr/>
          <a:lstStyle/>
          <a:p>
            <a:fld id="{39E08D4C-17E1-4C81-8FAB-4CD40D300AE8}" type="datetimeFigureOut">
              <a:rPr lang="lv-LV" smtClean="0"/>
              <a:t>28.12.2020</a:t>
            </a:fld>
            <a:endParaRPr lang="lv-LV"/>
          </a:p>
        </p:txBody>
      </p:sp>
      <p:sp>
        <p:nvSpPr>
          <p:cNvPr id="6" name="Footer Placeholder 5"/>
          <p:cNvSpPr>
            <a:spLocks noGrp="1"/>
          </p:cNvSpPr>
          <p:nvPr>
            <p:ph type="ftr" sz="quarter" idx="11"/>
          </p:nvPr>
        </p:nvSpPr>
        <p:spPr>
          <a:xfrm>
            <a:off x="4038600" y="6356350"/>
            <a:ext cx="4114800" cy="365125"/>
          </a:xfrm>
          <a:prstGeom prst="rect">
            <a:avLst/>
          </a:prstGeom>
        </p:spPr>
        <p:txBody>
          <a:bodyPr/>
          <a:lstStyle/>
          <a:p>
            <a:endParaRPr lang="lv-LV"/>
          </a:p>
        </p:txBody>
      </p:sp>
      <p:sp>
        <p:nvSpPr>
          <p:cNvPr id="7" name="Slide Number Placeholder 6"/>
          <p:cNvSpPr>
            <a:spLocks noGrp="1"/>
          </p:cNvSpPr>
          <p:nvPr>
            <p:ph type="sldNum" sz="quarter" idx="12"/>
          </p:nvPr>
        </p:nvSpPr>
        <p:spPr>
          <a:xfrm>
            <a:off x="8610600" y="6356350"/>
            <a:ext cx="2743200" cy="365125"/>
          </a:xfrm>
          <a:prstGeom prst="rect">
            <a:avLst/>
          </a:prstGeom>
        </p:spPr>
        <p:txBody>
          <a:bodyPr/>
          <a:lstStyle/>
          <a:p>
            <a:fld id="{FE363036-5B1A-4076-AEDF-BBF199BD7C6F}" type="slidenum">
              <a:rPr lang="lv-LV" smtClean="0"/>
              <a:t>‹#›</a:t>
            </a:fld>
            <a:endParaRPr lang="lv-LV"/>
          </a:p>
        </p:txBody>
      </p:sp>
    </p:spTree>
    <p:extLst>
      <p:ext uri="{BB962C8B-B14F-4D97-AF65-F5344CB8AC3E}">
        <p14:creationId xmlns:p14="http://schemas.microsoft.com/office/powerpoint/2010/main" val="99813084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dirty="0"/>
              <a:t>Click to edit Master title style</a:t>
            </a:r>
            <a:endParaRPr lang="lv-LV"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lv-LV" dirty="0"/>
          </a:p>
        </p:txBody>
      </p:sp>
      <p:pic>
        <p:nvPicPr>
          <p:cNvPr id="7" name="Picture 6"/>
          <p:cNvPicPr>
            <a:picLocks noChangeAspect="1"/>
          </p:cNvPicPr>
          <p:nvPr userDrawn="1"/>
        </p:nvPicPr>
        <p:blipFill>
          <a:blip r:embed="rId13">
            <a:clrChange>
              <a:clrFrom>
                <a:srgbClr val="FFFFFF"/>
              </a:clrFrom>
              <a:clrTo>
                <a:srgbClr val="FFFFFF">
                  <a:alpha val="0"/>
                </a:srgbClr>
              </a:clrTo>
            </a:clrChange>
          </a:blip>
          <a:stretch>
            <a:fillRect/>
          </a:stretch>
        </p:blipFill>
        <p:spPr>
          <a:xfrm>
            <a:off x="10459633" y="6335501"/>
            <a:ext cx="1076786" cy="410822"/>
          </a:xfrm>
          <a:prstGeom prst="rect">
            <a:avLst/>
          </a:prstGeom>
        </p:spPr>
      </p:pic>
      <p:pic>
        <p:nvPicPr>
          <p:cNvPr id="1026" name="Picture 2" descr="Image result for erasmus+ logo"/>
          <p:cNvPicPr>
            <a:picLocks noChangeAspect="1" noChangeArrowheads="1"/>
          </p:cNvPicPr>
          <p:nvPr userDrawn="1"/>
        </p:nvPicPr>
        <p:blipFill>
          <a:blip r:embed="rId14" cstate="print">
            <a:extLst>
              <a:ext uri="{28A0092B-C50C-407E-A947-70E740481C1C}">
                <a14:useLocalDpi xmlns:a14="http://schemas.microsoft.com/office/drawing/2010/main" val="0"/>
              </a:ext>
            </a:extLst>
          </a:blip>
          <a:srcRect/>
          <a:stretch>
            <a:fillRect/>
          </a:stretch>
        </p:blipFill>
        <p:spPr bwMode="auto">
          <a:xfrm>
            <a:off x="8969435" y="6364767"/>
            <a:ext cx="1337572" cy="381556"/>
          </a:xfrm>
          <a:prstGeom prst="rect">
            <a:avLst/>
          </a:prstGeom>
          <a:noFill/>
          <a:extLst>
            <a:ext uri="{909E8E84-426E-40DD-AFC4-6F175D3DCCD1}">
              <a14:hiddenFill xmlns:a14="http://schemas.microsoft.com/office/drawing/2010/main">
                <a:solidFill>
                  <a:srgbClr val="FFFFFF"/>
                </a:solidFill>
              </a14:hiddenFill>
            </a:ext>
          </a:extLst>
        </p:spPr>
      </p:pic>
      <p:sp>
        <p:nvSpPr>
          <p:cNvPr id="19" name="Rectangle 18"/>
          <p:cNvSpPr/>
          <p:nvPr userDrawn="1"/>
        </p:nvSpPr>
        <p:spPr>
          <a:xfrm>
            <a:off x="11887200" y="0"/>
            <a:ext cx="304800" cy="6858000"/>
          </a:xfrm>
          <a:prstGeom prst="rect">
            <a:avLst/>
          </a:prstGeom>
          <a:solidFill>
            <a:srgbClr val="09518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lv-LV">
              <a:solidFill>
                <a:srgbClr val="C41927"/>
              </a:solidFill>
            </a:endParaRPr>
          </a:p>
        </p:txBody>
      </p:sp>
      <p:grpSp>
        <p:nvGrpSpPr>
          <p:cNvPr id="17" name="Group 16"/>
          <p:cNvGrpSpPr/>
          <p:nvPr userDrawn="1"/>
        </p:nvGrpSpPr>
        <p:grpSpPr>
          <a:xfrm>
            <a:off x="11887200" y="5899577"/>
            <a:ext cx="304800" cy="655968"/>
            <a:chOff x="11982448" y="6104563"/>
            <a:chExt cx="209552" cy="450982"/>
          </a:xfrm>
        </p:grpSpPr>
        <p:sp>
          <p:nvSpPr>
            <p:cNvPr id="22" name="Right Triangle 21"/>
            <p:cNvSpPr/>
            <p:nvPr userDrawn="1"/>
          </p:nvSpPr>
          <p:spPr>
            <a:xfrm flipV="1">
              <a:off x="11982448" y="6330799"/>
              <a:ext cx="208172" cy="224746"/>
            </a:xfrm>
            <a:prstGeom prst="rtTriangle">
              <a:avLst/>
            </a:prstGeom>
            <a:solidFill>
              <a:srgbClr val="C4192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lv-LV"/>
            </a:p>
          </p:txBody>
        </p:sp>
        <p:sp>
          <p:nvSpPr>
            <p:cNvPr id="16" name="Right Triangle 15"/>
            <p:cNvSpPr/>
            <p:nvPr userDrawn="1"/>
          </p:nvSpPr>
          <p:spPr>
            <a:xfrm flipH="1">
              <a:off x="11982448" y="6104563"/>
              <a:ext cx="209552" cy="226236"/>
            </a:xfrm>
            <a:prstGeom prst="rtTriangle">
              <a:avLst/>
            </a:prstGeom>
            <a:solidFill>
              <a:srgbClr val="C4192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lv-LV"/>
            </a:p>
          </p:txBody>
        </p:sp>
      </p:grpSp>
    </p:spTree>
    <p:extLst>
      <p:ext uri="{BB962C8B-B14F-4D97-AF65-F5344CB8AC3E}">
        <p14:creationId xmlns:p14="http://schemas.microsoft.com/office/powerpoint/2010/main" val="239250336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3600" kern="1200">
          <a:solidFill>
            <a:srgbClr val="C41927"/>
          </a:solidFill>
          <a:latin typeface="Arial" panose="020B0604020202020204" pitchFamily="34" charset="0"/>
          <a:ea typeface="+mj-ea"/>
          <a:cs typeface="Arial" panose="020B0604020202020204" pitchFamily="34" charset="0"/>
        </a:defRPr>
      </a:lvl1pPr>
    </p:titleStyle>
    <p:bodyStyle>
      <a:lvl1pPr marL="228600" indent="-228600" algn="l" defTabSz="914400" rtl="0" eaLnBrk="1" latinLnBrk="0" hangingPunct="1">
        <a:lnSpc>
          <a:spcPct val="114000"/>
        </a:lnSpc>
        <a:spcBef>
          <a:spcPts val="600"/>
        </a:spcBef>
        <a:spcAft>
          <a:spcPts val="600"/>
        </a:spcAft>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114000"/>
        </a:lnSpc>
        <a:spcBef>
          <a:spcPts val="600"/>
        </a:spcBef>
        <a:spcAft>
          <a:spcPts val="600"/>
        </a:spcAft>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114000"/>
        </a:lnSpc>
        <a:spcBef>
          <a:spcPts val="600"/>
        </a:spcBef>
        <a:spcAft>
          <a:spcPts val="600"/>
        </a:spcAft>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114000"/>
        </a:lnSpc>
        <a:spcBef>
          <a:spcPts val="600"/>
        </a:spcBef>
        <a:spcAft>
          <a:spcPts val="600"/>
        </a:spcAft>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114000"/>
        </a:lnSpc>
        <a:spcBef>
          <a:spcPts val="600"/>
        </a:spcBef>
        <a:spcAft>
          <a:spcPts val="600"/>
        </a:spcAft>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lv-LV"/>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962364" y="1041400"/>
            <a:ext cx="8267272" cy="2387600"/>
          </a:xfrm>
        </p:spPr>
        <p:txBody>
          <a:bodyPr>
            <a:noAutofit/>
          </a:bodyPr>
          <a:lstStyle/>
          <a:p>
            <a:r>
              <a:rPr lang="en-GB" sz="3600" dirty="0"/>
              <a:t>Building a link to environmental law</a:t>
            </a:r>
            <a:endParaRPr lang="lv-LV" sz="3600" dirty="0"/>
          </a:p>
        </p:txBody>
      </p:sp>
      <p:sp>
        <p:nvSpPr>
          <p:cNvPr id="3" name="Subtitle 2"/>
          <p:cNvSpPr>
            <a:spLocks noGrp="1"/>
          </p:cNvSpPr>
          <p:nvPr>
            <p:ph type="subTitle" idx="1"/>
          </p:nvPr>
        </p:nvSpPr>
        <p:spPr>
          <a:xfrm>
            <a:off x="1524000" y="4092915"/>
            <a:ext cx="9144000" cy="1177724"/>
          </a:xfrm>
        </p:spPr>
        <p:txBody>
          <a:bodyPr>
            <a:normAutofit/>
          </a:bodyPr>
          <a:lstStyle/>
          <a:p>
            <a:r>
              <a:rPr lang="lv-LV" sz="3200" b="1" dirty="0"/>
              <a:t>Business and Natural Resources Rights</a:t>
            </a:r>
          </a:p>
        </p:txBody>
      </p:sp>
      <p:cxnSp>
        <p:nvCxnSpPr>
          <p:cNvPr id="5" name="Straight Connector 4">
            <a:extLst>
              <a:ext uri="{FF2B5EF4-FFF2-40B4-BE49-F238E27FC236}">
                <a16:creationId xmlns:a16="http://schemas.microsoft.com/office/drawing/2014/main" id="{199DCCBB-FB07-4084-B7CF-90F5E2D7541E}"/>
              </a:ext>
            </a:extLst>
          </p:cNvPr>
          <p:cNvCxnSpPr>
            <a:cxnSpLocks/>
          </p:cNvCxnSpPr>
          <p:nvPr/>
        </p:nvCxnSpPr>
        <p:spPr>
          <a:xfrm>
            <a:off x="1128445" y="3821987"/>
            <a:ext cx="9935110" cy="0"/>
          </a:xfrm>
          <a:prstGeom prst="line">
            <a:avLst/>
          </a:prstGeom>
          <a:ln w="28575">
            <a:solidFill>
              <a:srgbClr val="C41927"/>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2523652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D7E657-BF4B-411B-BEEC-8F6BD24A6574}"/>
              </a:ext>
            </a:extLst>
          </p:cNvPr>
          <p:cNvSpPr>
            <a:spLocks noGrp="1"/>
          </p:cNvSpPr>
          <p:nvPr>
            <p:ph type="title"/>
          </p:nvPr>
        </p:nvSpPr>
        <p:spPr/>
        <p:txBody>
          <a:bodyPr/>
          <a:lstStyle/>
          <a:p>
            <a:r>
              <a:rPr lang="lv-LV" dirty="0"/>
              <a:t>More recent developments</a:t>
            </a:r>
            <a:endParaRPr lang="en-GB" dirty="0"/>
          </a:p>
        </p:txBody>
      </p:sp>
      <p:sp>
        <p:nvSpPr>
          <p:cNvPr id="3" name="Content Placeholder 2">
            <a:extLst>
              <a:ext uri="{FF2B5EF4-FFF2-40B4-BE49-F238E27FC236}">
                <a16:creationId xmlns:a16="http://schemas.microsoft.com/office/drawing/2014/main" id="{7200FA05-0C6E-4309-A374-CA5BFCFD49F1}"/>
              </a:ext>
            </a:extLst>
          </p:cNvPr>
          <p:cNvSpPr>
            <a:spLocks noGrp="1"/>
          </p:cNvSpPr>
          <p:nvPr>
            <p:ph idx="1"/>
          </p:nvPr>
        </p:nvSpPr>
        <p:spPr>
          <a:xfrm>
            <a:off x="514350" y="1825625"/>
            <a:ext cx="7314558" cy="4667250"/>
          </a:xfrm>
        </p:spPr>
        <p:txBody>
          <a:bodyPr>
            <a:normAutofit fontScale="92500" lnSpcReduction="20000"/>
          </a:bodyPr>
          <a:lstStyle/>
          <a:p>
            <a:pPr marL="0" indent="0">
              <a:buNone/>
            </a:pPr>
            <a:r>
              <a:rPr lang="en-GB" dirty="0"/>
              <a:t>In 2018, the Green Climate Fund </a:t>
            </a:r>
            <a:r>
              <a:rPr lang="lv-LV" dirty="0"/>
              <a:t>(GCF) </a:t>
            </a:r>
            <a:r>
              <a:rPr lang="en-GB" dirty="0"/>
              <a:t>adopted an Indigenous Peoples Policy</a:t>
            </a:r>
            <a:r>
              <a:rPr lang="lv-LV" dirty="0"/>
              <a:t>.</a:t>
            </a:r>
          </a:p>
          <a:p>
            <a:pPr marL="0" indent="0">
              <a:buNone/>
            </a:pPr>
            <a:r>
              <a:rPr lang="lv-LV" dirty="0"/>
              <a:t>Main objective: </a:t>
            </a:r>
            <a:r>
              <a:rPr lang="en-GB" dirty="0"/>
              <a:t>to provide a structure for ensuring that activities of</a:t>
            </a:r>
            <a:r>
              <a:rPr lang="lv-LV" dirty="0"/>
              <a:t> </a:t>
            </a:r>
            <a:r>
              <a:rPr lang="en-GB" dirty="0"/>
              <a:t>GCF are developed and implemented in such a way that fosters </a:t>
            </a:r>
            <a:r>
              <a:rPr lang="en-GB" b="1" dirty="0">
                <a:solidFill>
                  <a:srgbClr val="095184"/>
                </a:solidFill>
              </a:rPr>
              <a:t>full respect, promotion, and</a:t>
            </a:r>
            <a:r>
              <a:rPr lang="lv-LV" b="1" dirty="0">
                <a:solidFill>
                  <a:srgbClr val="095184"/>
                </a:solidFill>
              </a:rPr>
              <a:t> </a:t>
            </a:r>
            <a:r>
              <a:rPr lang="en-GB" b="1" dirty="0">
                <a:solidFill>
                  <a:srgbClr val="095184"/>
                </a:solidFill>
              </a:rPr>
              <a:t>safeguarding of indigenous peoples </a:t>
            </a:r>
            <a:r>
              <a:rPr lang="en-GB" dirty="0"/>
              <a:t>so that they (a) benefit from GCF activities and projects in a</a:t>
            </a:r>
            <a:r>
              <a:rPr lang="lv-LV" dirty="0"/>
              <a:t> </a:t>
            </a:r>
            <a:r>
              <a:rPr lang="en-GB" dirty="0"/>
              <a:t>culturally appropriate manner; and (b) do not suffer harm or adverse effects from the design</a:t>
            </a:r>
            <a:r>
              <a:rPr lang="lv-LV" dirty="0"/>
              <a:t> </a:t>
            </a:r>
            <a:r>
              <a:rPr lang="en-GB" dirty="0"/>
              <a:t>and implementation of GCF-financed activities.</a:t>
            </a:r>
            <a:endParaRPr lang="lv-LV" dirty="0"/>
          </a:p>
        </p:txBody>
      </p:sp>
      <p:pic>
        <p:nvPicPr>
          <p:cNvPr id="1026" name="Picture 2" descr="Green Climate Fund">
            <a:extLst>
              <a:ext uri="{FF2B5EF4-FFF2-40B4-BE49-F238E27FC236}">
                <a16:creationId xmlns:a16="http://schemas.microsoft.com/office/drawing/2014/main" id="{36DA987B-8382-459D-9414-55B5ED78B59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553450" y="1825625"/>
            <a:ext cx="2476500" cy="15621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2787112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A580E1-7A1A-45E1-B05B-EE1318FB02CA}"/>
              </a:ext>
            </a:extLst>
          </p:cNvPr>
          <p:cNvSpPr>
            <a:spLocks noGrp="1"/>
          </p:cNvSpPr>
          <p:nvPr>
            <p:ph type="title"/>
          </p:nvPr>
        </p:nvSpPr>
        <p:spPr/>
        <p:txBody>
          <a:bodyPr/>
          <a:lstStyle/>
          <a:p>
            <a:r>
              <a:rPr lang="lv-LV" dirty="0"/>
              <a:t>Climate </a:t>
            </a:r>
            <a:r>
              <a:rPr lang="en-GB" dirty="0"/>
              <a:t>change </a:t>
            </a:r>
            <a:r>
              <a:rPr lang="lv-LV" dirty="0"/>
              <a:t>and</a:t>
            </a:r>
            <a:r>
              <a:rPr lang="en-GB" dirty="0"/>
              <a:t> </a:t>
            </a:r>
            <a:r>
              <a:rPr lang="lv-LV" dirty="0"/>
              <a:t>IPs</a:t>
            </a:r>
            <a:endParaRPr lang="en-GB" dirty="0"/>
          </a:p>
        </p:txBody>
      </p:sp>
      <p:sp>
        <p:nvSpPr>
          <p:cNvPr id="3" name="Content Placeholder 2">
            <a:extLst>
              <a:ext uri="{FF2B5EF4-FFF2-40B4-BE49-F238E27FC236}">
                <a16:creationId xmlns:a16="http://schemas.microsoft.com/office/drawing/2014/main" id="{44475E7B-9475-4756-BAF2-496E49DBED03}"/>
              </a:ext>
            </a:extLst>
          </p:cNvPr>
          <p:cNvSpPr>
            <a:spLocks noGrp="1"/>
          </p:cNvSpPr>
          <p:nvPr>
            <p:ph idx="1"/>
          </p:nvPr>
        </p:nvSpPr>
        <p:spPr/>
        <p:txBody>
          <a:bodyPr>
            <a:normAutofit/>
          </a:bodyPr>
          <a:lstStyle/>
          <a:p>
            <a:pPr marL="0" indent="0">
              <a:buNone/>
            </a:pPr>
            <a:r>
              <a:rPr lang="lv-LV" dirty="0"/>
              <a:t>As IPs have a strong connection to the land, climate change directs them directly. </a:t>
            </a:r>
          </a:p>
          <a:p>
            <a:pPr marL="0" indent="0">
              <a:buNone/>
            </a:pPr>
            <a:endParaRPr lang="lv-LV" dirty="0"/>
          </a:p>
          <a:p>
            <a:pPr marL="0" indent="0">
              <a:buNone/>
            </a:pPr>
            <a:r>
              <a:rPr lang="lv-LV" b="1" dirty="0"/>
              <a:t>Main difficulties:</a:t>
            </a:r>
          </a:p>
          <a:p>
            <a:pPr marL="514350" indent="-514350">
              <a:buAutoNum type="arabicPeriod"/>
            </a:pPr>
            <a:r>
              <a:rPr lang="lv-LV" dirty="0"/>
              <a:t>Need for integrated </a:t>
            </a:r>
            <a:r>
              <a:rPr lang="en-GB" dirty="0"/>
              <a:t>strategies</a:t>
            </a:r>
            <a:endParaRPr lang="lv-LV" dirty="0"/>
          </a:p>
          <a:p>
            <a:pPr marL="514350" indent="-514350">
              <a:buAutoNum type="arabicPeriod"/>
            </a:pPr>
            <a:r>
              <a:rPr lang="lv-LV" dirty="0"/>
              <a:t>Financial resources required</a:t>
            </a:r>
          </a:p>
          <a:p>
            <a:pPr marL="514350" indent="-514350">
              <a:buAutoNum type="arabicPeriod"/>
            </a:pPr>
            <a:r>
              <a:rPr lang="lv-LV" dirty="0"/>
              <a:t>Institutional and legislative barriers</a:t>
            </a:r>
          </a:p>
          <a:p>
            <a:pPr marL="514350" indent="-514350">
              <a:buAutoNum type="arabicPeriod"/>
            </a:pPr>
            <a:endParaRPr lang="en-GB" dirty="0"/>
          </a:p>
        </p:txBody>
      </p:sp>
    </p:spTree>
    <p:extLst>
      <p:ext uri="{BB962C8B-B14F-4D97-AF65-F5344CB8AC3E}">
        <p14:creationId xmlns:p14="http://schemas.microsoft.com/office/powerpoint/2010/main" val="12513788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16DA28-7832-4CEE-9CB7-FB7BF2EB070B}"/>
              </a:ext>
            </a:extLst>
          </p:cNvPr>
          <p:cNvSpPr>
            <a:spLocks noGrp="1"/>
          </p:cNvSpPr>
          <p:nvPr>
            <p:ph type="title"/>
          </p:nvPr>
        </p:nvSpPr>
        <p:spPr/>
        <p:txBody>
          <a:bodyPr/>
          <a:lstStyle/>
          <a:p>
            <a:r>
              <a:rPr lang="lv-LV" dirty="0"/>
              <a:t>Why should IPs voice be heard?</a:t>
            </a:r>
            <a:endParaRPr lang="en-GB" dirty="0"/>
          </a:p>
        </p:txBody>
      </p:sp>
      <p:sp>
        <p:nvSpPr>
          <p:cNvPr id="3" name="Content Placeholder 2">
            <a:extLst>
              <a:ext uri="{FF2B5EF4-FFF2-40B4-BE49-F238E27FC236}">
                <a16:creationId xmlns:a16="http://schemas.microsoft.com/office/drawing/2014/main" id="{F19BCC16-FD6B-4D0F-B361-9E167FD51628}"/>
              </a:ext>
            </a:extLst>
          </p:cNvPr>
          <p:cNvSpPr>
            <a:spLocks noGrp="1"/>
          </p:cNvSpPr>
          <p:nvPr>
            <p:ph idx="1"/>
          </p:nvPr>
        </p:nvSpPr>
        <p:spPr/>
        <p:txBody>
          <a:bodyPr>
            <a:normAutofit/>
          </a:bodyPr>
          <a:lstStyle/>
          <a:p>
            <a:r>
              <a:rPr lang="en-GB" b="1" dirty="0">
                <a:solidFill>
                  <a:srgbClr val="095184"/>
                </a:solidFill>
              </a:rPr>
              <a:t>Economy based on sustainability </a:t>
            </a:r>
          </a:p>
          <a:p>
            <a:pPr marL="0" indent="0">
              <a:buNone/>
            </a:pPr>
            <a:r>
              <a:rPr lang="en-GB" i="1" dirty="0"/>
              <a:t>The economies of </a:t>
            </a:r>
            <a:r>
              <a:rPr lang="lv-LV" i="1" dirty="0"/>
              <a:t>IPs </a:t>
            </a:r>
            <a:r>
              <a:rPr lang="en-GB" i="1" dirty="0"/>
              <a:t>are governed by an economic model</a:t>
            </a:r>
            <a:r>
              <a:rPr lang="lv-LV" i="1" dirty="0"/>
              <a:t> </a:t>
            </a:r>
            <a:r>
              <a:rPr lang="en-GB" i="1" dirty="0"/>
              <a:t>which ensures that their natural capital is sustainably managed. </a:t>
            </a:r>
            <a:endParaRPr lang="lv-LV" i="1" dirty="0"/>
          </a:p>
          <a:p>
            <a:pPr marL="0" indent="0">
              <a:buNone/>
            </a:pPr>
            <a:endParaRPr lang="lv-LV" i="1" dirty="0"/>
          </a:p>
          <a:p>
            <a:r>
              <a:rPr lang="lv-LV" b="1" dirty="0">
                <a:solidFill>
                  <a:srgbClr val="095184"/>
                </a:solidFill>
              </a:rPr>
              <a:t>Possessing unique knowledge</a:t>
            </a:r>
          </a:p>
          <a:p>
            <a:pPr marL="0" indent="0">
              <a:buNone/>
            </a:pPr>
            <a:r>
              <a:rPr lang="lv-LV" i="1" dirty="0"/>
              <a:t>This knowledge is crucial </a:t>
            </a:r>
            <a:r>
              <a:rPr lang="en-GB" i="1" dirty="0"/>
              <a:t>for the mitigation of and adaptation to climate change. </a:t>
            </a:r>
          </a:p>
          <a:p>
            <a:pPr marL="0" indent="0">
              <a:buNone/>
            </a:pPr>
            <a:endParaRPr lang="en-GB" b="1" dirty="0">
              <a:solidFill>
                <a:srgbClr val="095184"/>
              </a:solidFill>
            </a:endParaRPr>
          </a:p>
        </p:txBody>
      </p:sp>
    </p:spTree>
    <p:extLst>
      <p:ext uri="{BB962C8B-B14F-4D97-AF65-F5344CB8AC3E}">
        <p14:creationId xmlns:p14="http://schemas.microsoft.com/office/powerpoint/2010/main" val="241706548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BF98D7-D7B3-4725-B392-08A1D3A51914}"/>
              </a:ext>
            </a:extLst>
          </p:cNvPr>
          <p:cNvSpPr>
            <a:spLocks noGrp="1"/>
          </p:cNvSpPr>
          <p:nvPr>
            <p:ph type="title"/>
          </p:nvPr>
        </p:nvSpPr>
        <p:spPr>
          <a:xfrm>
            <a:off x="514350" y="283521"/>
            <a:ext cx="10515600" cy="1325563"/>
          </a:xfrm>
        </p:spPr>
        <p:txBody>
          <a:bodyPr/>
          <a:lstStyle/>
          <a:p>
            <a:r>
              <a:rPr lang="lv-LV" dirty="0"/>
              <a:t>Case example</a:t>
            </a:r>
            <a:endParaRPr lang="en-GB" dirty="0"/>
          </a:p>
        </p:txBody>
      </p:sp>
      <p:sp>
        <p:nvSpPr>
          <p:cNvPr id="9" name="TextBox 8">
            <a:extLst>
              <a:ext uri="{FF2B5EF4-FFF2-40B4-BE49-F238E27FC236}">
                <a16:creationId xmlns:a16="http://schemas.microsoft.com/office/drawing/2014/main" id="{F213A3E4-95DC-467F-A6E5-88956CF6093C}"/>
              </a:ext>
            </a:extLst>
          </p:cNvPr>
          <p:cNvSpPr txBox="1"/>
          <p:nvPr/>
        </p:nvSpPr>
        <p:spPr>
          <a:xfrm>
            <a:off x="514350" y="1697592"/>
            <a:ext cx="10941335" cy="3693319"/>
          </a:xfrm>
          <a:prstGeom prst="rect">
            <a:avLst/>
          </a:prstGeom>
          <a:noFill/>
        </p:spPr>
        <p:txBody>
          <a:bodyPr wrap="square">
            <a:spAutoFit/>
          </a:bodyPr>
          <a:lstStyle/>
          <a:p>
            <a:pPr algn="just"/>
            <a:r>
              <a:rPr lang="en-GB" b="1" dirty="0"/>
              <a:t>Route to sustainable fisheries </a:t>
            </a:r>
            <a:endParaRPr lang="lv-LV" b="1" dirty="0"/>
          </a:p>
          <a:p>
            <a:pPr algn="just"/>
            <a:endParaRPr lang="lv-LV" b="1" dirty="0"/>
          </a:p>
          <a:p>
            <a:pPr algn="just"/>
            <a:r>
              <a:rPr lang="en-GB" dirty="0"/>
              <a:t>A study looking at fisheries in Canada and the Philippines found that, w</a:t>
            </a:r>
            <a:r>
              <a:rPr lang="en-GB" b="1" dirty="0">
                <a:solidFill>
                  <a:srgbClr val="095184"/>
                </a:solidFill>
              </a:rPr>
              <a:t>hen indigenous peoples secure control over and access to their territories and natural resources</a:t>
            </a:r>
            <a:r>
              <a:rPr lang="en-GB" dirty="0"/>
              <a:t>, and possess managerial decision-making capabilities where these are concerned, </a:t>
            </a:r>
            <a:r>
              <a:rPr lang="en-GB" b="1" dirty="0">
                <a:solidFill>
                  <a:srgbClr val="095184"/>
                </a:solidFill>
              </a:rPr>
              <a:t>there are positive implications for livelihoods and conservation</a:t>
            </a:r>
            <a:r>
              <a:rPr lang="en-GB" dirty="0"/>
              <a:t>. Securing rights builds resilience within indigenous communities, whereas the violation of their access rights, in particular where the communities are dependent on fishing, can have serious consequences for their social, cultural and economic life. </a:t>
            </a:r>
            <a:endParaRPr lang="lv-LV" dirty="0"/>
          </a:p>
          <a:p>
            <a:pPr algn="just"/>
            <a:endParaRPr lang="lv-LV" dirty="0"/>
          </a:p>
          <a:p>
            <a:pPr algn="just"/>
            <a:r>
              <a:rPr lang="en-GB" dirty="0"/>
              <a:t>The study emphasizes that, in a co-management arrangement, “indigenous peoples as an institution have the local ecological knowledge and values which the State should recognize as being the repositories of generations of observations that could contribute towards their cultural survival and sustainability of resources.”</a:t>
            </a:r>
          </a:p>
        </p:txBody>
      </p:sp>
      <p:sp>
        <p:nvSpPr>
          <p:cNvPr id="11" name="TextBox 10">
            <a:extLst>
              <a:ext uri="{FF2B5EF4-FFF2-40B4-BE49-F238E27FC236}">
                <a16:creationId xmlns:a16="http://schemas.microsoft.com/office/drawing/2014/main" id="{92F1AF01-177E-461D-B29C-0F01C3F062D1}"/>
              </a:ext>
            </a:extLst>
          </p:cNvPr>
          <p:cNvSpPr txBox="1"/>
          <p:nvPr/>
        </p:nvSpPr>
        <p:spPr>
          <a:xfrm>
            <a:off x="514350" y="5738248"/>
            <a:ext cx="7502703" cy="954107"/>
          </a:xfrm>
          <a:prstGeom prst="rect">
            <a:avLst/>
          </a:prstGeom>
          <a:noFill/>
        </p:spPr>
        <p:txBody>
          <a:bodyPr wrap="square">
            <a:spAutoFit/>
          </a:bodyPr>
          <a:lstStyle/>
          <a:p>
            <a:r>
              <a:rPr lang="en-GB" sz="1400" i="1" dirty="0">
                <a:solidFill>
                  <a:schemeClr val="tx1">
                    <a:lumMod val="65000"/>
                    <a:lumOff val="35000"/>
                  </a:schemeClr>
                </a:solidFill>
              </a:rPr>
              <a:t>R.C.G. Capistrano: Indigenous peoples, their livelihoods and fishery rights in Canada and the Philippines:</a:t>
            </a:r>
            <a:r>
              <a:rPr lang="lv-LV" sz="1400" i="1" dirty="0">
                <a:solidFill>
                  <a:schemeClr val="tx1">
                    <a:lumMod val="65000"/>
                    <a:lumOff val="35000"/>
                  </a:schemeClr>
                </a:solidFill>
              </a:rPr>
              <a:t> </a:t>
            </a:r>
            <a:r>
              <a:rPr lang="en-GB" sz="1400" i="1" dirty="0">
                <a:solidFill>
                  <a:schemeClr val="tx1">
                    <a:lumMod val="65000"/>
                    <a:lumOff val="35000"/>
                  </a:schemeClr>
                </a:solidFill>
              </a:rPr>
              <a:t>Paradoxes, perspectives and lessons learned, Division for Ocean Affairs and the Law of the Sea, Office of Legal Affairs</a:t>
            </a:r>
            <a:r>
              <a:rPr lang="lv-LV" sz="1400" i="1" dirty="0">
                <a:solidFill>
                  <a:schemeClr val="tx1">
                    <a:lumMod val="65000"/>
                    <a:lumOff val="35000"/>
                  </a:schemeClr>
                </a:solidFill>
              </a:rPr>
              <a:t> </a:t>
            </a:r>
            <a:r>
              <a:rPr lang="en-GB" sz="1400" i="1" dirty="0">
                <a:solidFill>
                  <a:schemeClr val="tx1">
                    <a:lumMod val="65000"/>
                    <a:lumOff val="35000"/>
                  </a:schemeClr>
                </a:solidFill>
              </a:rPr>
              <a:t>(New York, United Nations, 2010)</a:t>
            </a:r>
            <a:r>
              <a:rPr lang="lv-LV" sz="1400" i="1" dirty="0">
                <a:solidFill>
                  <a:schemeClr val="tx1">
                    <a:lumMod val="65000"/>
                    <a:lumOff val="35000"/>
                  </a:schemeClr>
                </a:solidFill>
              </a:rPr>
              <a:t> / reproduced from the International Labour Office 2017 report</a:t>
            </a:r>
            <a:endParaRPr lang="en-GB" sz="1400" i="1" dirty="0">
              <a:solidFill>
                <a:schemeClr val="tx1">
                  <a:lumMod val="65000"/>
                  <a:lumOff val="35000"/>
                </a:schemeClr>
              </a:solidFill>
            </a:endParaRPr>
          </a:p>
        </p:txBody>
      </p:sp>
    </p:spTree>
    <p:extLst>
      <p:ext uri="{BB962C8B-B14F-4D97-AF65-F5344CB8AC3E}">
        <p14:creationId xmlns:p14="http://schemas.microsoft.com/office/powerpoint/2010/main" val="404492496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5BE6FF-C4F1-48EC-B48F-7DA76C64D117}"/>
              </a:ext>
            </a:extLst>
          </p:cNvPr>
          <p:cNvSpPr>
            <a:spLocks noGrp="1"/>
          </p:cNvSpPr>
          <p:nvPr>
            <p:ph type="title"/>
          </p:nvPr>
        </p:nvSpPr>
        <p:spPr/>
        <p:txBody>
          <a:bodyPr/>
          <a:lstStyle/>
          <a:p>
            <a:r>
              <a:rPr lang="lv-LV" dirty="0"/>
              <a:t>United Nations Environment Programme </a:t>
            </a:r>
            <a:endParaRPr lang="en-GB" dirty="0"/>
          </a:p>
        </p:txBody>
      </p:sp>
      <p:sp>
        <p:nvSpPr>
          <p:cNvPr id="3" name="Content Placeholder 2">
            <a:extLst>
              <a:ext uri="{FF2B5EF4-FFF2-40B4-BE49-F238E27FC236}">
                <a16:creationId xmlns:a16="http://schemas.microsoft.com/office/drawing/2014/main" id="{76D38AEA-6C52-4E4A-B79B-A2889FC2E689}"/>
              </a:ext>
            </a:extLst>
          </p:cNvPr>
          <p:cNvSpPr>
            <a:spLocks noGrp="1"/>
          </p:cNvSpPr>
          <p:nvPr>
            <p:ph idx="1"/>
          </p:nvPr>
        </p:nvSpPr>
        <p:spPr/>
        <p:txBody>
          <a:bodyPr/>
          <a:lstStyle/>
          <a:p>
            <a:pPr marL="0" indent="0">
              <a:buNone/>
            </a:pPr>
            <a:r>
              <a:rPr lang="en-GB" dirty="0"/>
              <a:t>The United Nations Environment Programme (UNEP) is the UN’s focal point for environmental action</a:t>
            </a:r>
            <a:r>
              <a:rPr lang="lv-LV" dirty="0"/>
              <a:t>.</a:t>
            </a:r>
          </a:p>
          <a:p>
            <a:pPr marL="0" indent="0">
              <a:buNone/>
            </a:pPr>
            <a:r>
              <a:rPr lang="lv-LV" dirty="0"/>
              <a:t>In 2012, the </a:t>
            </a:r>
            <a:r>
              <a:rPr lang="en-GB" dirty="0"/>
              <a:t>“UNEP and Indigenous Peoples: a Partnership in Caring for the Environment: Policy </a:t>
            </a:r>
            <a:r>
              <a:rPr lang="en-GB" dirty="0" err="1"/>
              <a:t>Guidanc</a:t>
            </a:r>
            <a:r>
              <a:rPr lang="lv-LV" dirty="0"/>
              <a:t>e</a:t>
            </a:r>
            <a:r>
              <a:rPr lang="en-GB" dirty="0"/>
              <a:t>” was issued </a:t>
            </a:r>
            <a:r>
              <a:rPr lang="en-GB" b="1" i="1" dirty="0">
                <a:solidFill>
                  <a:srgbClr val="C41927"/>
                </a:solidFill>
              </a:rPr>
              <a:t>“to promote the integration of Indigenous Peoples’ perspectives into UNEP’s long‐term, mid‐term and short‐term activities”</a:t>
            </a:r>
            <a:endParaRPr lang="lv-LV" b="1" i="1" dirty="0">
              <a:solidFill>
                <a:srgbClr val="C41927"/>
              </a:solidFill>
            </a:endParaRPr>
          </a:p>
        </p:txBody>
      </p:sp>
    </p:spTree>
    <p:extLst>
      <p:ext uri="{BB962C8B-B14F-4D97-AF65-F5344CB8AC3E}">
        <p14:creationId xmlns:p14="http://schemas.microsoft.com/office/powerpoint/2010/main" val="236764309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2DEFF5-EAE2-4DAC-A084-40CEDF2D2B1F}"/>
              </a:ext>
            </a:extLst>
          </p:cNvPr>
          <p:cNvSpPr>
            <a:spLocks noGrp="1"/>
          </p:cNvSpPr>
          <p:nvPr>
            <p:ph type="title"/>
          </p:nvPr>
        </p:nvSpPr>
        <p:spPr/>
        <p:txBody>
          <a:bodyPr/>
          <a:lstStyle/>
          <a:p>
            <a:r>
              <a:rPr lang="en-GB" dirty="0"/>
              <a:t>Policy-introduced mechanisms of engagement with Indigenous Peoples</a:t>
            </a:r>
          </a:p>
        </p:txBody>
      </p:sp>
      <p:sp>
        <p:nvSpPr>
          <p:cNvPr id="3" name="Content Placeholder 2">
            <a:extLst>
              <a:ext uri="{FF2B5EF4-FFF2-40B4-BE49-F238E27FC236}">
                <a16:creationId xmlns:a16="http://schemas.microsoft.com/office/drawing/2014/main" id="{BD5DD316-890D-4D1D-820D-C4849C61906F}"/>
              </a:ext>
            </a:extLst>
          </p:cNvPr>
          <p:cNvSpPr>
            <a:spLocks noGrp="1"/>
          </p:cNvSpPr>
          <p:nvPr>
            <p:ph idx="1"/>
          </p:nvPr>
        </p:nvSpPr>
        <p:spPr/>
        <p:txBody>
          <a:bodyPr>
            <a:normAutofit/>
          </a:bodyPr>
          <a:lstStyle/>
          <a:p>
            <a:pPr marL="514350" indent="-514350">
              <a:buAutoNum type="arabicPeriod"/>
            </a:pPr>
            <a:r>
              <a:rPr lang="en-GB" dirty="0"/>
              <a:t>Indigenous Peoples Focal Point</a:t>
            </a:r>
          </a:p>
          <a:p>
            <a:pPr marL="514350" indent="-514350">
              <a:buAutoNum type="arabicPeriod"/>
            </a:pPr>
            <a:r>
              <a:rPr lang="en-GB" dirty="0"/>
              <a:t>Indigenous Peoples in Environmental Policy Processes</a:t>
            </a:r>
          </a:p>
          <a:p>
            <a:pPr marL="971550" lvl="1" indent="-514350">
              <a:buFont typeface="+mj-lt"/>
              <a:buAutoNum type="alphaLcParenR"/>
            </a:pPr>
            <a:r>
              <a:rPr lang="en-GB" dirty="0"/>
              <a:t>UNEP’s representation and participation in the UNPFII and the Inter‐Agency Support Group</a:t>
            </a:r>
          </a:p>
          <a:p>
            <a:pPr marL="971550" lvl="1" indent="-514350">
              <a:buFont typeface="+mj-lt"/>
              <a:buAutoNum type="alphaLcParenR"/>
            </a:pPr>
            <a:r>
              <a:rPr lang="en-GB" dirty="0"/>
              <a:t>Indigenous Peoples accreditation and participation in governing bodies</a:t>
            </a:r>
          </a:p>
        </p:txBody>
      </p:sp>
    </p:spTree>
    <p:extLst>
      <p:ext uri="{BB962C8B-B14F-4D97-AF65-F5344CB8AC3E}">
        <p14:creationId xmlns:p14="http://schemas.microsoft.com/office/powerpoint/2010/main" val="107437350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2DEFF5-EAE2-4DAC-A084-40CEDF2D2B1F}"/>
              </a:ext>
            </a:extLst>
          </p:cNvPr>
          <p:cNvSpPr>
            <a:spLocks noGrp="1"/>
          </p:cNvSpPr>
          <p:nvPr>
            <p:ph type="title"/>
          </p:nvPr>
        </p:nvSpPr>
        <p:spPr/>
        <p:txBody>
          <a:bodyPr/>
          <a:lstStyle/>
          <a:p>
            <a:r>
              <a:rPr lang="en-GB" dirty="0"/>
              <a:t>Policy-introduced mechanisms of engagement with Indigenous Peoples, cont.</a:t>
            </a:r>
          </a:p>
        </p:txBody>
      </p:sp>
      <p:sp>
        <p:nvSpPr>
          <p:cNvPr id="3" name="Content Placeholder 2">
            <a:extLst>
              <a:ext uri="{FF2B5EF4-FFF2-40B4-BE49-F238E27FC236}">
                <a16:creationId xmlns:a16="http://schemas.microsoft.com/office/drawing/2014/main" id="{BD5DD316-890D-4D1D-820D-C4849C61906F}"/>
              </a:ext>
            </a:extLst>
          </p:cNvPr>
          <p:cNvSpPr>
            <a:spLocks noGrp="1"/>
          </p:cNvSpPr>
          <p:nvPr>
            <p:ph idx="1"/>
          </p:nvPr>
        </p:nvSpPr>
        <p:spPr/>
        <p:txBody>
          <a:bodyPr>
            <a:normAutofit lnSpcReduction="10000"/>
          </a:bodyPr>
          <a:lstStyle/>
          <a:p>
            <a:pPr marL="0" indent="0">
              <a:buNone/>
            </a:pPr>
            <a:r>
              <a:rPr lang="en-GB" dirty="0"/>
              <a:t>3. Capacity Building and Development</a:t>
            </a:r>
          </a:p>
          <a:p>
            <a:pPr marL="971550" lvl="1" indent="-514350">
              <a:buFont typeface="+mj-lt"/>
              <a:buAutoNum type="alphaLcParenR"/>
            </a:pPr>
            <a:r>
              <a:rPr lang="en-GB" dirty="0"/>
              <a:t>Strengthening the capacity</a:t>
            </a:r>
          </a:p>
          <a:p>
            <a:pPr marL="971550" lvl="1" indent="-514350">
              <a:buFont typeface="+mj-lt"/>
              <a:buAutoNum type="alphaLcParenR"/>
            </a:pPr>
            <a:r>
              <a:rPr lang="en-GB" dirty="0"/>
              <a:t>Providing regular information to Indigenous Peoples</a:t>
            </a:r>
          </a:p>
          <a:p>
            <a:pPr marL="971550" lvl="1" indent="-514350">
              <a:buFont typeface="+mj-lt"/>
              <a:buAutoNum type="alphaLcParenR"/>
            </a:pPr>
            <a:r>
              <a:rPr lang="en-GB" dirty="0"/>
              <a:t>Providing technical support to and raising awareness of governments</a:t>
            </a:r>
            <a:br>
              <a:rPr lang="en-GB" dirty="0"/>
            </a:br>
            <a:endParaRPr lang="en-GB" dirty="0"/>
          </a:p>
          <a:p>
            <a:pPr marL="0" indent="0">
              <a:buNone/>
            </a:pPr>
            <a:r>
              <a:rPr lang="en-GB" dirty="0"/>
              <a:t>4. Inclusion of Indigenous Peoples’ Perspectives in the Implementation of UNEP’s Programme of Work</a:t>
            </a:r>
          </a:p>
          <a:p>
            <a:pPr marL="0" indent="0">
              <a:buNone/>
            </a:pPr>
            <a:r>
              <a:rPr lang="en-GB" dirty="0"/>
              <a:t>5. Project planning and implementation</a:t>
            </a:r>
          </a:p>
        </p:txBody>
      </p:sp>
    </p:spTree>
    <p:extLst>
      <p:ext uri="{BB962C8B-B14F-4D97-AF65-F5344CB8AC3E}">
        <p14:creationId xmlns:p14="http://schemas.microsoft.com/office/powerpoint/2010/main" val="332303374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864B65-E7EE-42ED-B0C5-D157348D2108}"/>
              </a:ext>
            </a:extLst>
          </p:cNvPr>
          <p:cNvSpPr>
            <a:spLocks noGrp="1"/>
          </p:cNvSpPr>
          <p:nvPr>
            <p:ph type="title"/>
          </p:nvPr>
        </p:nvSpPr>
        <p:spPr/>
        <p:txBody>
          <a:bodyPr/>
          <a:lstStyle/>
          <a:p>
            <a:r>
              <a:rPr lang="en-GB" dirty="0"/>
              <a:t>More on UN framework</a:t>
            </a:r>
          </a:p>
        </p:txBody>
      </p:sp>
      <p:sp>
        <p:nvSpPr>
          <p:cNvPr id="3" name="Content Placeholder 2">
            <a:extLst>
              <a:ext uri="{FF2B5EF4-FFF2-40B4-BE49-F238E27FC236}">
                <a16:creationId xmlns:a16="http://schemas.microsoft.com/office/drawing/2014/main" id="{4BCB23F5-5A96-4FA2-AB71-07BFF4AF7382}"/>
              </a:ext>
            </a:extLst>
          </p:cNvPr>
          <p:cNvSpPr>
            <a:spLocks noGrp="1"/>
          </p:cNvSpPr>
          <p:nvPr>
            <p:ph idx="1"/>
          </p:nvPr>
        </p:nvSpPr>
        <p:spPr/>
        <p:txBody>
          <a:bodyPr/>
          <a:lstStyle/>
          <a:p>
            <a:pPr marL="0" indent="0">
              <a:buNone/>
            </a:pPr>
            <a:r>
              <a:rPr lang="en-GB" dirty="0"/>
              <a:t>The central international policy framework for addressing specifically global warming is the United Nations</a:t>
            </a:r>
            <a:r>
              <a:rPr lang="lv-LV" dirty="0"/>
              <a:t> </a:t>
            </a:r>
            <a:r>
              <a:rPr lang="en-GB" dirty="0"/>
              <a:t>Framework Convention on Climate Change and its Kyoto</a:t>
            </a:r>
            <a:r>
              <a:rPr lang="lv-LV" dirty="0"/>
              <a:t> </a:t>
            </a:r>
            <a:r>
              <a:rPr lang="en-GB" dirty="0"/>
              <a:t>Protocol</a:t>
            </a:r>
            <a:r>
              <a:rPr lang="lv-LV" dirty="0"/>
              <a:t>.</a:t>
            </a:r>
          </a:p>
          <a:p>
            <a:pPr marL="0" indent="0">
              <a:buNone/>
            </a:pPr>
            <a:r>
              <a:rPr lang="en-GB" dirty="0"/>
              <a:t>Local Communities and Indigenous Peoples Platform</a:t>
            </a:r>
            <a:r>
              <a:rPr lang="lv-LV" dirty="0"/>
              <a:t> (2015) h</a:t>
            </a:r>
            <a:r>
              <a:rPr lang="en-GB" dirty="0"/>
              <a:t>as been established to strengthen the knowledge, technologies, practices, and efforts of local communities and </a:t>
            </a:r>
            <a:r>
              <a:rPr lang="en-GB" b="1" dirty="0">
                <a:solidFill>
                  <a:srgbClr val="C41927"/>
                </a:solidFill>
              </a:rPr>
              <a:t>indigenous peoples related to addressing and responding to climate change</a:t>
            </a:r>
            <a:r>
              <a:rPr lang="lv-LV" b="1" dirty="0"/>
              <a:t>.</a:t>
            </a:r>
            <a:endParaRPr lang="en-GB" dirty="0"/>
          </a:p>
          <a:p>
            <a:pPr marL="0" indent="0">
              <a:buNone/>
            </a:pPr>
            <a:endParaRPr lang="en-GB" dirty="0"/>
          </a:p>
        </p:txBody>
      </p:sp>
    </p:spTree>
    <p:extLst>
      <p:ext uri="{BB962C8B-B14F-4D97-AF65-F5344CB8AC3E}">
        <p14:creationId xmlns:p14="http://schemas.microsoft.com/office/powerpoint/2010/main" val="44907798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C604ED5C-6226-46DC-9D5A-B9CE7EAB0F04}"/>
              </a:ext>
            </a:extLst>
          </p:cNvPr>
          <p:cNvSpPr txBox="1"/>
          <p:nvPr/>
        </p:nvSpPr>
        <p:spPr>
          <a:xfrm>
            <a:off x="380142" y="920621"/>
            <a:ext cx="10859786" cy="5016758"/>
          </a:xfrm>
          <a:prstGeom prst="rect">
            <a:avLst/>
          </a:prstGeom>
          <a:noFill/>
        </p:spPr>
        <p:txBody>
          <a:bodyPr wrap="square">
            <a:spAutoFit/>
          </a:bodyPr>
          <a:lstStyle/>
          <a:p>
            <a:pPr algn="ctr"/>
            <a:r>
              <a:rPr lang="en-GB" sz="3200" i="1" dirty="0"/>
              <a:t>“</a:t>
            </a:r>
            <a:r>
              <a:rPr lang="en-GB" sz="3200" b="1" i="1" dirty="0">
                <a:solidFill>
                  <a:srgbClr val="095184"/>
                </a:solidFill>
              </a:rPr>
              <a:t>Indigenous peoples must be part of the solution to climate change</a:t>
            </a:r>
            <a:r>
              <a:rPr lang="en-GB" sz="3200" i="1" dirty="0"/>
              <a:t>. This is because you have the traditional knowledge of your ancestors. The important value of that knowledge simply cannot</a:t>
            </a:r>
            <a:r>
              <a:rPr lang="lv-LV" sz="3200" i="1" dirty="0"/>
              <a:t> – </a:t>
            </a:r>
            <a:r>
              <a:rPr lang="en-GB" sz="3200" i="1" dirty="0"/>
              <a:t>and must not</a:t>
            </a:r>
            <a:r>
              <a:rPr lang="lv-LV" sz="3200" i="1" dirty="0"/>
              <a:t> – </a:t>
            </a:r>
            <a:r>
              <a:rPr lang="en-GB" sz="3200" i="1" dirty="0"/>
              <a:t>be understated. You are also essential in finding solutions today and in the future. </a:t>
            </a:r>
            <a:r>
              <a:rPr lang="en-GB" sz="3200" b="1" i="1" dirty="0">
                <a:solidFill>
                  <a:srgbClr val="095184"/>
                </a:solidFill>
              </a:rPr>
              <a:t>The Paris Climate Change Agreement recognizes this. </a:t>
            </a:r>
            <a:r>
              <a:rPr lang="en-GB" sz="3200" i="1" dirty="0"/>
              <a:t>It recognizes your role in building a world that is resilient in the face of climate impacts.”</a:t>
            </a:r>
            <a:endParaRPr lang="lv-LV" sz="3200" i="1" dirty="0"/>
          </a:p>
          <a:p>
            <a:pPr algn="ctr"/>
            <a:endParaRPr lang="en-GB" sz="3200" i="1" dirty="0"/>
          </a:p>
          <a:p>
            <a:pPr algn="ctr"/>
            <a:r>
              <a:rPr lang="en-GB" sz="3200" i="1" dirty="0"/>
              <a:t>(Patricia Espinosa, Executive Secretary of the UNFCCC)</a:t>
            </a:r>
          </a:p>
        </p:txBody>
      </p:sp>
    </p:spTree>
    <p:extLst>
      <p:ext uri="{BB962C8B-B14F-4D97-AF65-F5344CB8AC3E}">
        <p14:creationId xmlns:p14="http://schemas.microsoft.com/office/powerpoint/2010/main" val="384952268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962364" y="1041400"/>
            <a:ext cx="8267272" cy="2387600"/>
          </a:xfrm>
        </p:spPr>
        <p:txBody>
          <a:bodyPr>
            <a:noAutofit/>
          </a:bodyPr>
          <a:lstStyle/>
          <a:p>
            <a:r>
              <a:rPr lang="en-GB" sz="3600" dirty="0"/>
              <a:t>Building a link to environmental law</a:t>
            </a:r>
            <a:endParaRPr lang="lv-LV" sz="3600" dirty="0"/>
          </a:p>
        </p:txBody>
      </p:sp>
      <p:sp>
        <p:nvSpPr>
          <p:cNvPr id="3" name="Subtitle 2"/>
          <p:cNvSpPr>
            <a:spLocks noGrp="1"/>
          </p:cNvSpPr>
          <p:nvPr>
            <p:ph type="subTitle" idx="1"/>
          </p:nvPr>
        </p:nvSpPr>
        <p:spPr>
          <a:xfrm>
            <a:off x="1524000" y="4092915"/>
            <a:ext cx="9144000" cy="1177724"/>
          </a:xfrm>
        </p:spPr>
        <p:txBody>
          <a:bodyPr>
            <a:normAutofit/>
          </a:bodyPr>
          <a:lstStyle/>
          <a:p>
            <a:r>
              <a:rPr lang="lv-LV" sz="3200" b="1" dirty="0"/>
              <a:t>Business and Natural Resources Rights</a:t>
            </a:r>
          </a:p>
        </p:txBody>
      </p:sp>
      <p:cxnSp>
        <p:nvCxnSpPr>
          <p:cNvPr id="5" name="Straight Connector 4">
            <a:extLst>
              <a:ext uri="{FF2B5EF4-FFF2-40B4-BE49-F238E27FC236}">
                <a16:creationId xmlns:a16="http://schemas.microsoft.com/office/drawing/2014/main" id="{199DCCBB-FB07-4084-B7CF-90F5E2D7541E}"/>
              </a:ext>
            </a:extLst>
          </p:cNvPr>
          <p:cNvCxnSpPr>
            <a:cxnSpLocks/>
          </p:cNvCxnSpPr>
          <p:nvPr/>
        </p:nvCxnSpPr>
        <p:spPr>
          <a:xfrm>
            <a:off x="1128445" y="3821987"/>
            <a:ext cx="9935110" cy="0"/>
          </a:xfrm>
          <a:prstGeom prst="line">
            <a:avLst/>
          </a:prstGeom>
          <a:ln w="28575">
            <a:solidFill>
              <a:srgbClr val="C41927"/>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74607232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863A6B-EA66-437F-8031-DE738FD15646}"/>
              </a:ext>
            </a:extLst>
          </p:cNvPr>
          <p:cNvSpPr>
            <a:spLocks noGrp="1"/>
          </p:cNvSpPr>
          <p:nvPr>
            <p:ph type="title"/>
          </p:nvPr>
        </p:nvSpPr>
        <p:spPr/>
        <p:txBody>
          <a:bodyPr/>
          <a:lstStyle/>
          <a:p>
            <a:r>
              <a:rPr lang="en-GB" dirty="0"/>
              <a:t>How to build a link? </a:t>
            </a:r>
          </a:p>
        </p:txBody>
      </p:sp>
      <p:sp>
        <p:nvSpPr>
          <p:cNvPr id="3" name="Content Placeholder 2">
            <a:extLst>
              <a:ext uri="{FF2B5EF4-FFF2-40B4-BE49-F238E27FC236}">
                <a16:creationId xmlns:a16="http://schemas.microsoft.com/office/drawing/2014/main" id="{955899B5-B55F-411C-94F0-71E249AC75A1}"/>
              </a:ext>
            </a:extLst>
          </p:cNvPr>
          <p:cNvSpPr>
            <a:spLocks noGrp="1"/>
          </p:cNvSpPr>
          <p:nvPr>
            <p:ph idx="1"/>
          </p:nvPr>
        </p:nvSpPr>
        <p:spPr/>
        <p:txBody>
          <a:bodyPr/>
          <a:lstStyle/>
          <a:p>
            <a:pPr marL="0" indent="0">
              <a:buNone/>
            </a:pPr>
            <a:r>
              <a:rPr lang="en-GB" dirty="0"/>
              <a:t>Many of the areas of highest </a:t>
            </a:r>
            <a:r>
              <a:rPr lang="en-GB" b="1" dirty="0"/>
              <a:t>biological</a:t>
            </a:r>
            <a:r>
              <a:rPr lang="en-GB" dirty="0"/>
              <a:t> diversity on the planet are inhabited by indigenous peoples.</a:t>
            </a:r>
          </a:p>
          <a:p>
            <a:endParaRPr lang="en-GB" dirty="0"/>
          </a:p>
        </p:txBody>
      </p:sp>
      <p:sp>
        <p:nvSpPr>
          <p:cNvPr id="4" name="TextBox 3">
            <a:extLst>
              <a:ext uri="{FF2B5EF4-FFF2-40B4-BE49-F238E27FC236}">
                <a16:creationId xmlns:a16="http://schemas.microsoft.com/office/drawing/2014/main" id="{E5311442-AC6D-4DB2-90A6-2A1F1BC3C3DD}"/>
              </a:ext>
            </a:extLst>
          </p:cNvPr>
          <p:cNvSpPr txBox="1"/>
          <p:nvPr/>
        </p:nvSpPr>
        <p:spPr>
          <a:xfrm>
            <a:off x="770562" y="4001294"/>
            <a:ext cx="4428161" cy="1077218"/>
          </a:xfrm>
          <a:prstGeom prst="rect">
            <a:avLst/>
          </a:prstGeom>
          <a:noFill/>
        </p:spPr>
        <p:txBody>
          <a:bodyPr wrap="square" rtlCol="0">
            <a:spAutoFit/>
          </a:bodyPr>
          <a:lstStyle/>
          <a:p>
            <a:pPr algn="ctr"/>
            <a:r>
              <a:rPr lang="en-GB" sz="3200" b="1" dirty="0">
                <a:solidFill>
                  <a:srgbClr val="C41927"/>
                </a:solidFill>
              </a:rPr>
              <a:t>BIOLOGICAL DIVERSITY</a:t>
            </a:r>
          </a:p>
        </p:txBody>
      </p:sp>
      <p:sp>
        <p:nvSpPr>
          <p:cNvPr id="5" name="TextBox 4">
            <a:extLst>
              <a:ext uri="{FF2B5EF4-FFF2-40B4-BE49-F238E27FC236}">
                <a16:creationId xmlns:a16="http://schemas.microsoft.com/office/drawing/2014/main" id="{E84BE101-5F62-44EB-A846-4F5F2712B78E}"/>
              </a:ext>
            </a:extLst>
          </p:cNvPr>
          <p:cNvSpPr txBox="1"/>
          <p:nvPr/>
        </p:nvSpPr>
        <p:spPr>
          <a:xfrm>
            <a:off x="6096000" y="4001294"/>
            <a:ext cx="4428161" cy="1077218"/>
          </a:xfrm>
          <a:prstGeom prst="rect">
            <a:avLst/>
          </a:prstGeom>
          <a:noFill/>
        </p:spPr>
        <p:txBody>
          <a:bodyPr wrap="square" rtlCol="0">
            <a:spAutoFit/>
          </a:bodyPr>
          <a:lstStyle/>
          <a:p>
            <a:pPr algn="ctr"/>
            <a:r>
              <a:rPr lang="en-GB" sz="3200" b="1" dirty="0">
                <a:solidFill>
                  <a:srgbClr val="C41927"/>
                </a:solidFill>
              </a:rPr>
              <a:t>CULTURAL DIVERSITY (IPs)</a:t>
            </a:r>
          </a:p>
        </p:txBody>
      </p:sp>
      <p:cxnSp>
        <p:nvCxnSpPr>
          <p:cNvPr id="7" name="Straight Arrow Connector 6">
            <a:extLst>
              <a:ext uri="{FF2B5EF4-FFF2-40B4-BE49-F238E27FC236}">
                <a16:creationId xmlns:a16="http://schemas.microsoft.com/office/drawing/2014/main" id="{7DEEC1E2-1309-4014-9D00-57E4378EEA3C}"/>
              </a:ext>
            </a:extLst>
          </p:cNvPr>
          <p:cNvCxnSpPr/>
          <p:nvPr/>
        </p:nvCxnSpPr>
        <p:spPr>
          <a:xfrm>
            <a:off x="4613097" y="4539903"/>
            <a:ext cx="1869896" cy="0"/>
          </a:xfrm>
          <a:prstGeom prst="straightConnector1">
            <a:avLst/>
          </a:prstGeom>
          <a:ln w="19050">
            <a:solidFill>
              <a:srgbClr val="095184"/>
            </a:solidFill>
            <a:headEnd type="triangle"/>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33982209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FEE3E6-9D2B-4480-9602-E16ABD285A0B}"/>
              </a:ext>
            </a:extLst>
          </p:cNvPr>
          <p:cNvSpPr>
            <a:spLocks noGrp="1"/>
          </p:cNvSpPr>
          <p:nvPr>
            <p:ph type="title"/>
          </p:nvPr>
        </p:nvSpPr>
        <p:spPr/>
        <p:txBody>
          <a:bodyPr/>
          <a:lstStyle/>
          <a:p>
            <a:r>
              <a:rPr lang="en-GB" dirty="0"/>
              <a:t>United Nations Conference on Environment and Development (1992)</a:t>
            </a:r>
            <a:r>
              <a:rPr lang="lv-LV" dirty="0"/>
              <a:t> – the Earth Summit</a:t>
            </a:r>
            <a:endParaRPr lang="en-GB" dirty="0"/>
          </a:p>
        </p:txBody>
      </p:sp>
      <p:sp>
        <p:nvSpPr>
          <p:cNvPr id="3" name="Content Placeholder 2">
            <a:extLst>
              <a:ext uri="{FF2B5EF4-FFF2-40B4-BE49-F238E27FC236}">
                <a16:creationId xmlns:a16="http://schemas.microsoft.com/office/drawing/2014/main" id="{50E19048-6F80-4CCC-9733-12ADB242E115}"/>
              </a:ext>
            </a:extLst>
          </p:cNvPr>
          <p:cNvSpPr>
            <a:spLocks noGrp="1"/>
          </p:cNvSpPr>
          <p:nvPr>
            <p:ph idx="1"/>
          </p:nvPr>
        </p:nvSpPr>
        <p:spPr/>
        <p:txBody>
          <a:bodyPr>
            <a:normAutofit fontScale="92500"/>
          </a:bodyPr>
          <a:lstStyle/>
          <a:p>
            <a:pPr marL="0" indent="0">
              <a:buNone/>
            </a:pPr>
            <a:r>
              <a:rPr lang="en-GB" dirty="0"/>
              <a:t>First recognised that indigenous peoples and their communities have a critical role to play in managing and developing the environment.</a:t>
            </a:r>
            <a:endParaRPr lang="lv-LV" dirty="0"/>
          </a:p>
          <a:p>
            <a:pPr marL="0" indent="0">
              <a:buNone/>
            </a:pPr>
            <a:endParaRPr lang="en-GB" dirty="0"/>
          </a:p>
          <a:p>
            <a:pPr marL="0" indent="0">
              <a:buNone/>
            </a:pPr>
            <a:r>
              <a:rPr lang="lv-LV" b="1" dirty="0"/>
              <a:t>Key achievements of the Summit :</a:t>
            </a:r>
          </a:p>
          <a:p>
            <a:pPr marL="514350" indent="-514350">
              <a:buFont typeface="+mj-lt"/>
              <a:buAutoNum type="arabicPeriod"/>
            </a:pPr>
            <a:r>
              <a:rPr lang="lv-LV" dirty="0"/>
              <a:t> Agenda 21 adopted</a:t>
            </a:r>
          </a:p>
          <a:p>
            <a:pPr marL="514350" indent="-514350">
              <a:buFont typeface="+mj-lt"/>
              <a:buAutoNum type="arabicPeriod"/>
            </a:pPr>
            <a:r>
              <a:rPr lang="en-GB" dirty="0"/>
              <a:t>Convention on Biological Diversity </a:t>
            </a:r>
            <a:endParaRPr lang="lv-LV" dirty="0"/>
          </a:p>
          <a:p>
            <a:pPr marL="514350" indent="-514350">
              <a:buFont typeface="+mj-lt"/>
              <a:buAutoNum type="arabicPeriod"/>
            </a:pPr>
            <a:r>
              <a:rPr lang="en-GB" dirty="0"/>
              <a:t>Rio Declaration </a:t>
            </a:r>
            <a:r>
              <a:rPr lang="lv-LV" dirty="0"/>
              <a:t>o</a:t>
            </a:r>
            <a:r>
              <a:rPr lang="en-GB" dirty="0"/>
              <a:t>n Environment </a:t>
            </a:r>
            <a:r>
              <a:rPr lang="lv-LV" dirty="0"/>
              <a:t>a</a:t>
            </a:r>
            <a:r>
              <a:rPr lang="en-GB" dirty="0" err="1"/>
              <a:t>nd</a:t>
            </a:r>
            <a:r>
              <a:rPr lang="en-GB" dirty="0"/>
              <a:t> Development</a:t>
            </a:r>
          </a:p>
        </p:txBody>
      </p:sp>
    </p:spTree>
    <p:extLst>
      <p:ext uri="{BB962C8B-B14F-4D97-AF65-F5344CB8AC3E}">
        <p14:creationId xmlns:p14="http://schemas.microsoft.com/office/powerpoint/2010/main" val="291011970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3AAC36-0C5F-42F2-8CA1-588A372244A7}"/>
              </a:ext>
            </a:extLst>
          </p:cNvPr>
          <p:cNvSpPr>
            <a:spLocks noGrp="1"/>
          </p:cNvSpPr>
          <p:nvPr>
            <p:ph type="title"/>
          </p:nvPr>
        </p:nvSpPr>
        <p:spPr/>
        <p:txBody>
          <a:bodyPr/>
          <a:lstStyle/>
          <a:p>
            <a:r>
              <a:rPr lang="en-GB" dirty="0"/>
              <a:t>Excerpts from Agenda 21</a:t>
            </a:r>
          </a:p>
        </p:txBody>
      </p:sp>
      <p:sp>
        <p:nvSpPr>
          <p:cNvPr id="3" name="Content Placeholder 2">
            <a:extLst>
              <a:ext uri="{FF2B5EF4-FFF2-40B4-BE49-F238E27FC236}">
                <a16:creationId xmlns:a16="http://schemas.microsoft.com/office/drawing/2014/main" id="{B705929F-DEE6-4302-A7C5-D9119ADFB524}"/>
              </a:ext>
            </a:extLst>
          </p:cNvPr>
          <p:cNvSpPr>
            <a:spLocks noGrp="1"/>
          </p:cNvSpPr>
          <p:nvPr>
            <p:ph idx="1"/>
          </p:nvPr>
        </p:nvSpPr>
        <p:spPr/>
        <p:txBody>
          <a:bodyPr>
            <a:normAutofit fontScale="92500" lnSpcReduction="10000"/>
          </a:bodyPr>
          <a:lstStyle/>
          <a:p>
            <a:pPr marL="0" indent="0">
              <a:buNone/>
            </a:pPr>
            <a:r>
              <a:rPr lang="en-GB" dirty="0"/>
              <a:t>Agenda 21</a:t>
            </a:r>
            <a:r>
              <a:rPr lang="lv-LV" dirty="0"/>
              <a:t>, </a:t>
            </a:r>
            <a:r>
              <a:rPr lang="en-GB" dirty="0"/>
              <a:t>Chapter 26 </a:t>
            </a:r>
            <a:r>
              <a:rPr lang="en-GB" b="1" i="1" dirty="0">
                <a:solidFill>
                  <a:srgbClr val="C41927"/>
                </a:solidFill>
              </a:rPr>
              <a:t>“Recognizing and strengthening the role of indigenous people and their communities”</a:t>
            </a:r>
          </a:p>
          <a:p>
            <a:pPr marL="0" indent="0">
              <a:buNone/>
            </a:pPr>
            <a:endParaRPr lang="lv-LV" i="1" dirty="0"/>
          </a:p>
          <a:p>
            <a:pPr marL="0" indent="0">
              <a:buNone/>
            </a:pPr>
            <a:r>
              <a:rPr lang="en-GB" i="1" dirty="0"/>
              <a:t>“In view of the interrelationship between the natural environment and its sustainable development and the cultural, social, economic and physical well-being of indigenous people, national and </a:t>
            </a:r>
            <a:r>
              <a:rPr lang="en-GB" b="1" i="1" dirty="0">
                <a:solidFill>
                  <a:srgbClr val="095184"/>
                </a:solidFill>
              </a:rPr>
              <a:t>international efforts to implement environmentally sound and sustainable development should recognize, accommodate, promote and strengthen the role of indigenous people and their communities</a:t>
            </a:r>
            <a:r>
              <a:rPr lang="en-GB" i="1" dirty="0"/>
              <a:t>. ”</a:t>
            </a:r>
          </a:p>
        </p:txBody>
      </p:sp>
    </p:spTree>
    <p:extLst>
      <p:ext uri="{BB962C8B-B14F-4D97-AF65-F5344CB8AC3E}">
        <p14:creationId xmlns:p14="http://schemas.microsoft.com/office/powerpoint/2010/main" val="326468889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3AAC36-0C5F-42F2-8CA1-588A372244A7}"/>
              </a:ext>
            </a:extLst>
          </p:cNvPr>
          <p:cNvSpPr>
            <a:spLocks noGrp="1"/>
          </p:cNvSpPr>
          <p:nvPr>
            <p:ph type="title"/>
          </p:nvPr>
        </p:nvSpPr>
        <p:spPr/>
        <p:txBody>
          <a:bodyPr/>
          <a:lstStyle/>
          <a:p>
            <a:r>
              <a:rPr lang="en-GB" dirty="0"/>
              <a:t>Excerpts from Agenda 21</a:t>
            </a:r>
          </a:p>
        </p:txBody>
      </p:sp>
      <p:sp>
        <p:nvSpPr>
          <p:cNvPr id="3" name="Content Placeholder 2">
            <a:extLst>
              <a:ext uri="{FF2B5EF4-FFF2-40B4-BE49-F238E27FC236}">
                <a16:creationId xmlns:a16="http://schemas.microsoft.com/office/drawing/2014/main" id="{B705929F-DEE6-4302-A7C5-D9119ADFB524}"/>
              </a:ext>
            </a:extLst>
          </p:cNvPr>
          <p:cNvSpPr>
            <a:spLocks noGrp="1"/>
          </p:cNvSpPr>
          <p:nvPr>
            <p:ph idx="1"/>
          </p:nvPr>
        </p:nvSpPr>
        <p:spPr/>
        <p:txBody>
          <a:bodyPr>
            <a:normAutofit lnSpcReduction="10000"/>
          </a:bodyPr>
          <a:lstStyle/>
          <a:p>
            <a:pPr marL="0" indent="0">
              <a:buNone/>
            </a:pPr>
            <a:r>
              <a:rPr lang="en-GB" b="1" dirty="0"/>
              <a:t>Objectives</a:t>
            </a:r>
          </a:p>
          <a:p>
            <a:pPr marL="0" indent="0">
              <a:buNone/>
            </a:pPr>
            <a:r>
              <a:rPr lang="en-GB" dirty="0"/>
              <a:t>a. Establishment of a process to empower indigenous people and their communities through measures that include:</a:t>
            </a:r>
          </a:p>
          <a:p>
            <a:pPr marL="0" indent="0">
              <a:buNone/>
            </a:pPr>
            <a:r>
              <a:rPr lang="en-GB" dirty="0"/>
              <a:t>&lt;…&gt;</a:t>
            </a:r>
          </a:p>
          <a:p>
            <a:pPr marL="0" indent="0">
              <a:buNone/>
            </a:pPr>
            <a:r>
              <a:rPr lang="en-GB" dirty="0"/>
              <a:t>ii. Recognition that the lands of indigenous people and their communities </a:t>
            </a:r>
            <a:r>
              <a:rPr lang="en-GB" b="1" dirty="0">
                <a:solidFill>
                  <a:srgbClr val="095184"/>
                </a:solidFill>
              </a:rPr>
              <a:t>should be protected from activities that are environmentally unsound </a:t>
            </a:r>
            <a:r>
              <a:rPr lang="en-GB" dirty="0"/>
              <a:t>or that the indigenous people concerned consider to be socially and culturally inappropriate;</a:t>
            </a:r>
          </a:p>
        </p:txBody>
      </p:sp>
    </p:spTree>
    <p:extLst>
      <p:ext uri="{BB962C8B-B14F-4D97-AF65-F5344CB8AC3E}">
        <p14:creationId xmlns:p14="http://schemas.microsoft.com/office/powerpoint/2010/main" val="37916478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3AAC36-0C5F-42F2-8CA1-588A372244A7}"/>
              </a:ext>
            </a:extLst>
          </p:cNvPr>
          <p:cNvSpPr>
            <a:spLocks noGrp="1"/>
          </p:cNvSpPr>
          <p:nvPr>
            <p:ph type="title"/>
          </p:nvPr>
        </p:nvSpPr>
        <p:spPr/>
        <p:txBody>
          <a:bodyPr/>
          <a:lstStyle/>
          <a:p>
            <a:r>
              <a:rPr lang="en-GB" dirty="0"/>
              <a:t>Excerpts from Agenda 21</a:t>
            </a:r>
          </a:p>
        </p:txBody>
      </p:sp>
      <p:sp>
        <p:nvSpPr>
          <p:cNvPr id="3" name="Content Placeholder 2">
            <a:extLst>
              <a:ext uri="{FF2B5EF4-FFF2-40B4-BE49-F238E27FC236}">
                <a16:creationId xmlns:a16="http://schemas.microsoft.com/office/drawing/2014/main" id="{B705929F-DEE6-4302-A7C5-D9119ADFB524}"/>
              </a:ext>
            </a:extLst>
          </p:cNvPr>
          <p:cNvSpPr>
            <a:spLocks noGrp="1"/>
          </p:cNvSpPr>
          <p:nvPr>
            <p:ph idx="1"/>
          </p:nvPr>
        </p:nvSpPr>
        <p:spPr/>
        <p:txBody>
          <a:bodyPr>
            <a:normAutofit/>
          </a:bodyPr>
          <a:lstStyle/>
          <a:p>
            <a:pPr marL="0" indent="0">
              <a:buNone/>
            </a:pPr>
            <a:r>
              <a:rPr lang="en-GB" sz="2000" i="1" dirty="0"/>
              <a:t>[cont.]</a:t>
            </a:r>
          </a:p>
          <a:p>
            <a:pPr marL="0" indent="0">
              <a:buNone/>
            </a:pPr>
            <a:r>
              <a:rPr lang="en-GB" sz="2000" dirty="0"/>
              <a:t>b. Establishment, where appropriate, of arrangements to strengthen the </a:t>
            </a:r>
            <a:r>
              <a:rPr lang="en-GB" sz="2000" b="1" dirty="0">
                <a:solidFill>
                  <a:srgbClr val="095184"/>
                </a:solidFill>
              </a:rPr>
              <a:t>active participation of indigenous people </a:t>
            </a:r>
            <a:r>
              <a:rPr lang="en-GB" sz="2000" dirty="0"/>
              <a:t>and their communities in the national formulation of policies, laws and programmes </a:t>
            </a:r>
            <a:r>
              <a:rPr lang="en-GB" sz="2000" b="1" dirty="0">
                <a:solidFill>
                  <a:srgbClr val="095184"/>
                </a:solidFill>
              </a:rPr>
              <a:t>relating to resource management and other development processes that may affect them</a:t>
            </a:r>
            <a:r>
              <a:rPr lang="en-GB" sz="2000" dirty="0"/>
              <a:t>, and their initiation of proposals for such policies and programmes; </a:t>
            </a:r>
          </a:p>
          <a:p>
            <a:pPr marL="0" indent="0">
              <a:buNone/>
            </a:pPr>
            <a:r>
              <a:rPr lang="en-GB" sz="2000" dirty="0"/>
              <a:t>c. </a:t>
            </a:r>
            <a:r>
              <a:rPr lang="en-GB" sz="2000" b="1" dirty="0">
                <a:solidFill>
                  <a:srgbClr val="095184"/>
                </a:solidFill>
              </a:rPr>
              <a:t>Involvement of indigenous people and their communities at the national and local levels in resource management and conservation strategies </a:t>
            </a:r>
            <a:r>
              <a:rPr lang="en-GB" sz="2000" dirty="0"/>
              <a:t>and other relevant programmes established to support and review sustainable development strategies, such as those suggested in other programme areas of Agenda 21.</a:t>
            </a:r>
          </a:p>
        </p:txBody>
      </p:sp>
    </p:spTree>
    <p:extLst>
      <p:ext uri="{BB962C8B-B14F-4D97-AF65-F5344CB8AC3E}">
        <p14:creationId xmlns:p14="http://schemas.microsoft.com/office/powerpoint/2010/main" val="158164118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C46AED-90DE-4A10-91BF-3F2C4A19ACBF}"/>
              </a:ext>
            </a:extLst>
          </p:cNvPr>
          <p:cNvSpPr>
            <a:spLocks noGrp="1"/>
          </p:cNvSpPr>
          <p:nvPr>
            <p:ph type="title"/>
          </p:nvPr>
        </p:nvSpPr>
        <p:spPr/>
        <p:txBody>
          <a:bodyPr/>
          <a:lstStyle/>
          <a:p>
            <a:r>
              <a:rPr lang="en-GB" dirty="0"/>
              <a:t>Convention on Biological Diversity</a:t>
            </a:r>
          </a:p>
        </p:txBody>
      </p:sp>
      <p:sp>
        <p:nvSpPr>
          <p:cNvPr id="3" name="Content Placeholder 2">
            <a:extLst>
              <a:ext uri="{FF2B5EF4-FFF2-40B4-BE49-F238E27FC236}">
                <a16:creationId xmlns:a16="http://schemas.microsoft.com/office/drawing/2014/main" id="{66A5BD73-8256-4B87-A6B1-3D02267122EC}"/>
              </a:ext>
            </a:extLst>
          </p:cNvPr>
          <p:cNvSpPr>
            <a:spLocks noGrp="1"/>
          </p:cNvSpPr>
          <p:nvPr>
            <p:ph idx="1"/>
          </p:nvPr>
        </p:nvSpPr>
        <p:spPr/>
        <p:txBody>
          <a:bodyPr>
            <a:normAutofit fontScale="85000" lnSpcReduction="20000"/>
          </a:bodyPr>
          <a:lstStyle/>
          <a:p>
            <a:pPr marL="0" indent="0">
              <a:buNone/>
            </a:pPr>
            <a:r>
              <a:rPr lang="lv-LV" b="1" dirty="0"/>
              <a:t>Article 8</a:t>
            </a:r>
          </a:p>
          <a:p>
            <a:pPr marL="0" indent="0">
              <a:buNone/>
            </a:pPr>
            <a:r>
              <a:rPr lang="en-GB" dirty="0"/>
              <a:t>Each Contracting Party shall, as far as possible and as appropriate:</a:t>
            </a:r>
            <a:endParaRPr lang="lv-LV" dirty="0"/>
          </a:p>
          <a:p>
            <a:pPr marL="0" indent="0">
              <a:buNone/>
            </a:pPr>
            <a:r>
              <a:rPr lang="lv-LV" dirty="0"/>
              <a:t>…</a:t>
            </a:r>
          </a:p>
          <a:p>
            <a:pPr marL="0" indent="0">
              <a:buNone/>
            </a:pPr>
            <a:r>
              <a:rPr lang="lv-LV" dirty="0"/>
              <a:t>(j) </a:t>
            </a:r>
            <a:r>
              <a:rPr lang="en-GB" dirty="0"/>
              <a:t>Subject to its national legislation, </a:t>
            </a:r>
            <a:r>
              <a:rPr lang="en-GB" b="1" dirty="0">
                <a:solidFill>
                  <a:srgbClr val="095184"/>
                </a:solidFill>
              </a:rPr>
              <a:t>respect, preserve and maintain knowledge, innovations and practices of indigenous and local communities embodying traditional lifestyles relevant for the conservation and sustainable use of biological diversity and promote their wider application with the approval and involvement of the holders of such knowledge</a:t>
            </a:r>
            <a:r>
              <a:rPr lang="en-GB" dirty="0"/>
              <a:t>, innovations and practices and encourage the equitable sharing of the benefits arising from the utilization of such knowledge, innovations and practices;</a:t>
            </a:r>
          </a:p>
        </p:txBody>
      </p:sp>
    </p:spTree>
    <p:extLst>
      <p:ext uri="{BB962C8B-B14F-4D97-AF65-F5344CB8AC3E}">
        <p14:creationId xmlns:p14="http://schemas.microsoft.com/office/powerpoint/2010/main" val="113314217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5EBCE9-9AA8-4E9F-A15B-93CA0EA58392}"/>
              </a:ext>
            </a:extLst>
          </p:cNvPr>
          <p:cNvSpPr>
            <a:spLocks noGrp="1"/>
          </p:cNvSpPr>
          <p:nvPr>
            <p:ph type="title"/>
          </p:nvPr>
        </p:nvSpPr>
        <p:spPr/>
        <p:txBody>
          <a:bodyPr/>
          <a:lstStyle/>
          <a:p>
            <a:r>
              <a:rPr lang="lv-LV" dirty="0"/>
              <a:t>The Rio Declaration</a:t>
            </a:r>
            <a:endParaRPr lang="en-GB" dirty="0"/>
          </a:p>
        </p:txBody>
      </p:sp>
      <p:sp>
        <p:nvSpPr>
          <p:cNvPr id="3" name="Content Placeholder 2">
            <a:extLst>
              <a:ext uri="{FF2B5EF4-FFF2-40B4-BE49-F238E27FC236}">
                <a16:creationId xmlns:a16="http://schemas.microsoft.com/office/drawing/2014/main" id="{62D3D894-E1CD-4E57-8AB8-023FB4D9EBC0}"/>
              </a:ext>
            </a:extLst>
          </p:cNvPr>
          <p:cNvSpPr>
            <a:spLocks noGrp="1"/>
          </p:cNvSpPr>
          <p:nvPr>
            <p:ph idx="1"/>
          </p:nvPr>
        </p:nvSpPr>
        <p:spPr/>
        <p:txBody>
          <a:bodyPr>
            <a:normAutofit/>
          </a:bodyPr>
          <a:lstStyle/>
          <a:p>
            <a:pPr marL="0" indent="0">
              <a:buNone/>
            </a:pPr>
            <a:r>
              <a:rPr lang="en-GB" b="1" dirty="0">
                <a:solidFill>
                  <a:srgbClr val="095184"/>
                </a:solidFill>
              </a:rPr>
              <a:t>PRINCIPLE 22</a:t>
            </a:r>
          </a:p>
          <a:p>
            <a:pPr marL="0" indent="0">
              <a:buNone/>
            </a:pPr>
            <a:r>
              <a:rPr lang="en-GB" b="1" i="1" dirty="0">
                <a:solidFill>
                  <a:srgbClr val="C41927"/>
                </a:solidFill>
              </a:rPr>
              <a:t>Indigenous people </a:t>
            </a:r>
            <a:r>
              <a:rPr lang="en-GB" dirty="0"/>
              <a:t>and their communities and other local communities </a:t>
            </a:r>
            <a:r>
              <a:rPr lang="en-GB" b="1" i="1" dirty="0">
                <a:solidFill>
                  <a:srgbClr val="C41927"/>
                </a:solidFill>
              </a:rPr>
              <a:t>have</a:t>
            </a:r>
            <a:r>
              <a:rPr lang="lv-LV" b="1" i="1" dirty="0">
                <a:solidFill>
                  <a:srgbClr val="C41927"/>
                </a:solidFill>
              </a:rPr>
              <a:t> </a:t>
            </a:r>
            <a:r>
              <a:rPr lang="en-GB" b="1" i="1" dirty="0">
                <a:solidFill>
                  <a:srgbClr val="C41927"/>
                </a:solidFill>
              </a:rPr>
              <a:t>a vital role in environmental management and development </a:t>
            </a:r>
            <a:r>
              <a:rPr lang="en-GB" dirty="0"/>
              <a:t>because of their</a:t>
            </a:r>
            <a:r>
              <a:rPr lang="lv-LV" dirty="0"/>
              <a:t> </a:t>
            </a:r>
            <a:r>
              <a:rPr lang="en-GB" dirty="0"/>
              <a:t>knowledge and traditional practices. States should recognize and duly support</a:t>
            </a:r>
            <a:r>
              <a:rPr lang="lv-LV" dirty="0"/>
              <a:t> </a:t>
            </a:r>
            <a:r>
              <a:rPr lang="en-GB" dirty="0"/>
              <a:t>their identity, culture and interests and enable their effective participation</a:t>
            </a:r>
            <a:r>
              <a:rPr lang="lv-LV" dirty="0"/>
              <a:t> </a:t>
            </a:r>
            <a:r>
              <a:rPr lang="en-GB" dirty="0"/>
              <a:t>in the achievement of sustainable development.</a:t>
            </a:r>
          </a:p>
        </p:txBody>
      </p:sp>
    </p:spTree>
    <p:extLst>
      <p:ext uri="{BB962C8B-B14F-4D97-AF65-F5344CB8AC3E}">
        <p14:creationId xmlns:p14="http://schemas.microsoft.com/office/powerpoint/2010/main" val="100024101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D733AC-F437-4445-B7AA-F691EA08B48C}"/>
              </a:ext>
            </a:extLst>
          </p:cNvPr>
          <p:cNvSpPr>
            <a:spLocks noGrp="1"/>
          </p:cNvSpPr>
          <p:nvPr>
            <p:ph type="title"/>
          </p:nvPr>
        </p:nvSpPr>
        <p:spPr/>
        <p:txBody>
          <a:bodyPr/>
          <a:lstStyle/>
          <a:p>
            <a:r>
              <a:rPr lang="lv-LV" dirty="0"/>
              <a:t>Relevance of the UNDRIP</a:t>
            </a:r>
            <a:endParaRPr lang="en-GB" dirty="0"/>
          </a:p>
        </p:txBody>
      </p:sp>
      <p:sp>
        <p:nvSpPr>
          <p:cNvPr id="3" name="Content Placeholder 2">
            <a:extLst>
              <a:ext uri="{FF2B5EF4-FFF2-40B4-BE49-F238E27FC236}">
                <a16:creationId xmlns:a16="http://schemas.microsoft.com/office/drawing/2014/main" id="{5849BC7E-48EC-47AF-93D7-77C7F398068A}"/>
              </a:ext>
            </a:extLst>
          </p:cNvPr>
          <p:cNvSpPr>
            <a:spLocks noGrp="1"/>
          </p:cNvSpPr>
          <p:nvPr>
            <p:ph idx="1"/>
          </p:nvPr>
        </p:nvSpPr>
        <p:spPr/>
        <p:txBody>
          <a:bodyPr>
            <a:normAutofit fontScale="77500" lnSpcReduction="20000"/>
          </a:bodyPr>
          <a:lstStyle/>
          <a:p>
            <a:pPr marL="0" indent="0">
              <a:buNone/>
            </a:pPr>
            <a:r>
              <a:rPr lang="en-GB" b="1" dirty="0"/>
              <a:t>Article 29</a:t>
            </a:r>
          </a:p>
          <a:p>
            <a:pPr marL="0" indent="0">
              <a:buNone/>
            </a:pPr>
            <a:r>
              <a:rPr lang="en-GB" dirty="0"/>
              <a:t>1. Indigenous peoples have </a:t>
            </a:r>
            <a:r>
              <a:rPr lang="en-GB" b="1" dirty="0">
                <a:solidFill>
                  <a:srgbClr val="095184"/>
                </a:solidFill>
              </a:rPr>
              <a:t>the right to the conservation and protection of the environment and the productive capacity of their lands or territories and resources</a:t>
            </a:r>
            <a:r>
              <a:rPr lang="en-GB" dirty="0"/>
              <a:t>. States shall establish and implement assistance programmes for indigenous peoples for such conservation and protection, without discrimination.</a:t>
            </a:r>
          </a:p>
          <a:p>
            <a:pPr marL="0" indent="0">
              <a:buNone/>
            </a:pPr>
            <a:r>
              <a:rPr lang="en-GB" dirty="0"/>
              <a:t>2. States shall take effective measures to ensure that no storage or disposal of hazardous materials shall take place in the lands or territories of indigenous peoples without their free, prior and informed consent.</a:t>
            </a:r>
          </a:p>
          <a:p>
            <a:pPr marL="0" indent="0">
              <a:buNone/>
            </a:pPr>
            <a:r>
              <a:rPr lang="en-GB" dirty="0"/>
              <a:t>3. States shall also take effective measures to ensure, as needed, that programmes for monitoring, maintaining and restoring the health of indigenous peoples, as developed and implemented by the peoples affected by such materials, are duly implemented.</a:t>
            </a:r>
          </a:p>
        </p:txBody>
      </p:sp>
    </p:spTree>
    <p:extLst>
      <p:ext uri="{BB962C8B-B14F-4D97-AF65-F5344CB8AC3E}">
        <p14:creationId xmlns:p14="http://schemas.microsoft.com/office/powerpoint/2010/main" val="417760013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6402</TotalTime>
  <Words>1339</Words>
  <Application>Microsoft Office PowerPoint</Application>
  <PresentationFormat>Widescreen</PresentationFormat>
  <Paragraphs>88</Paragraphs>
  <Slides>19</Slides>
  <Notes>3</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19</vt:i4>
      </vt:variant>
    </vt:vector>
  </HeadingPairs>
  <TitlesOfParts>
    <vt:vector size="22" baseType="lpstr">
      <vt:lpstr>Arial</vt:lpstr>
      <vt:lpstr>Calibri</vt:lpstr>
      <vt:lpstr>Office Theme</vt:lpstr>
      <vt:lpstr>Building a link to environmental law</vt:lpstr>
      <vt:lpstr>How to build a link? </vt:lpstr>
      <vt:lpstr>United Nations Conference on Environment and Development (1992) – the Earth Summit</vt:lpstr>
      <vt:lpstr>Excerpts from Agenda 21</vt:lpstr>
      <vt:lpstr>Excerpts from Agenda 21</vt:lpstr>
      <vt:lpstr>Excerpts from Agenda 21</vt:lpstr>
      <vt:lpstr>Convention on Biological Diversity</vt:lpstr>
      <vt:lpstr>The Rio Declaration</vt:lpstr>
      <vt:lpstr>Relevance of the UNDRIP</vt:lpstr>
      <vt:lpstr>More recent developments</vt:lpstr>
      <vt:lpstr>Climate change and IPs</vt:lpstr>
      <vt:lpstr>Why should IPs voice be heard?</vt:lpstr>
      <vt:lpstr>Case example</vt:lpstr>
      <vt:lpstr>United Nations Environment Programme </vt:lpstr>
      <vt:lpstr>Policy-introduced mechanisms of engagement with Indigenous Peoples</vt:lpstr>
      <vt:lpstr>Policy-introduced mechanisms of engagement with Indigenous Peoples, cont.</vt:lpstr>
      <vt:lpstr>More on UN framework</vt:lpstr>
      <vt:lpstr>PowerPoint Presentation</vt:lpstr>
      <vt:lpstr>Building a link to environmental law</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Anastasija Aleksejeva</dc:creator>
  <cp:lastModifiedBy>User</cp:lastModifiedBy>
  <cp:revision>68</cp:revision>
  <dcterms:created xsi:type="dcterms:W3CDTF">2019-10-03T08:03:04Z</dcterms:created>
  <dcterms:modified xsi:type="dcterms:W3CDTF">2020-12-28T14:22:57Z</dcterms:modified>
</cp:coreProperties>
</file>