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h/o+SwOinXstWIVdVkjbJon99x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Google Shape;80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0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0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Google Shape;5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4" name="Google Shape;64;p17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4" name="Google Shape;7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-FR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C41927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2" name="Google Shape;12;p9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10459633" y="6335501"/>
            <a:ext cx="1076786" cy="41082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9" descr="Image result for erasmus+ logo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8969435" y="6364767"/>
            <a:ext cx="1337572" cy="38155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"/>
          <p:cNvSpPr/>
          <p:nvPr/>
        </p:nvSpPr>
        <p:spPr>
          <a:xfrm>
            <a:off x="11887200" y="0"/>
            <a:ext cx="304800" cy="6858000"/>
          </a:xfrm>
          <a:prstGeom prst="rect">
            <a:avLst/>
          </a:prstGeom>
          <a:solidFill>
            <a:srgbClr val="09518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C4192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" name="Google Shape;15;p9"/>
          <p:cNvGrpSpPr/>
          <p:nvPr/>
        </p:nvGrpSpPr>
        <p:grpSpPr>
          <a:xfrm>
            <a:off x="11887199" y="5899577"/>
            <a:ext cx="304800" cy="655969"/>
            <a:chOff x="11982448" y="6104563"/>
            <a:chExt cx="209552" cy="450982"/>
          </a:xfrm>
        </p:grpSpPr>
        <p:sp>
          <p:nvSpPr>
            <p:cNvPr id="16" name="Google Shape;16;p9"/>
            <p:cNvSpPr/>
            <p:nvPr/>
          </p:nvSpPr>
          <p:spPr>
            <a:xfrm rot="10800000" flipH="1">
              <a:off x="11982448" y="6330799"/>
              <a:ext cx="208172" cy="224746"/>
            </a:xfrm>
            <a:prstGeom prst="rtTriangle">
              <a:avLst/>
            </a:prstGeom>
            <a:solidFill>
              <a:srgbClr val="C419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9"/>
            <p:cNvSpPr/>
            <p:nvPr/>
          </p:nvSpPr>
          <p:spPr>
            <a:xfrm flipH="1">
              <a:off x="11982448" y="6104563"/>
              <a:ext cx="209552" cy="226236"/>
            </a:xfrm>
            <a:prstGeom prst="rtTriangle">
              <a:avLst/>
            </a:prstGeom>
            <a:solidFill>
              <a:srgbClr val="C4192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"/>
          <p:cNvSpPr/>
          <p:nvPr/>
        </p:nvSpPr>
        <p:spPr>
          <a:xfrm>
            <a:off x="0" y="476110"/>
            <a:ext cx="6769978" cy="5905761"/>
          </a:xfrm>
          <a:custGeom>
            <a:avLst/>
            <a:gdLst/>
            <a:ahLst/>
            <a:cxnLst/>
            <a:rect l="l" t="t" r="r" b="b"/>
            <a:pathLst>
              <a:path w="6769978" h="5905761" extrusionOk="0">
                <a:moveTo>
                  <a:pt x="0" y="0"/>
                </a:moveTo>
                <a:lnTo>
                  <a:pt x="6769978" y="0"/>
                </a:lnTo>
                <a:lnTo>
                  <a:pt x="3973138" y="5905761"/>
                </a:lnTo>
                <a:lnTo>
                  <a:pt x="0" y="590576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F2F2F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>
            <a:spLocks noGrp="1"/>
          </p:cNvSpPr>
          <p:nvPr>
            <p:ph type="ctrTitle"/>
          </p:nvPr>
        </p:nvSpPr>
        <p:spPr>
          <a:xfrm>
            <a:off x="841248" y="1655286"/>
            <a:ext cx="4224048" cy="26100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600"/>
              <a:buFont typeface="Arial"/>
              <a:buNone/>
            </a:pPr>
            <a:r>
              <a:rPr lang="fr-FR" sz="4600">
                <a:solidFill>
                  <a:srgbClr val="FFFFFF"/>
                </a:solidFill>
              </a:rPr>
              <a:t>Global Environmental Litigation</a:t>
            </a:r>
            <a:endParaRPr sz="4600">
              <a:solidFill>
                <a:srgbClr val="FFFFFF"/>
              </a:solidFill>
            </a:endParaRPr>
          </a:p>
        </p:txBody>
      </p:sp>
      <p:sp>
        <p:nvSpPr>
          <p:cNvPr id="93" name="Google Shape;93;p1"/>
          <p:cNvSpPr txBox="1">
            <a:spLocks noGrp="1"/>
          </p:cNvSpPr>
          <p:nvPr>
            <p:ph type="subTitle" idx="1"/>
          </p:nvPr>
        </p:nvSpPr>
        <p:spPr>
          <a:xfrm>
            <a:off x="841248" y="4373384"/>
            <a:ext cx="3405900" cy="16137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algn="l"/>
            <a:r>
              <a:rPr lang="fr-FR" sz="1900" dirty="0">
                <a:solidFill>
                  <a:srgbClr val="FFFFFF"/>
                </a:solidFill>
              </a:rPr>
              <a:t>Pr. Sandrine Clavel</a:t>
            </a:r>
          </a:p>
          <a:p>
            <a:pPr algn="l"/>
            <a:r>
              <a:rPr lang="fr-FR" sz="1900" dirty="0">
                <a:solidFill>
                  <a:srgbClr val="FFFFFF"/>
                </a:solidFill>
              </a:rPr>
              <a:t>Dr. Aude-Solveig Epstein</a:t>
            </a:r>
          </a:p>
          <a:p>
            <a:pPr algn="l"/>
            <a:r>
              <a:rPr lang="fr-FR" sz="1900" dirty="0">
                <a:solidFill>
                  <a:srgbClr val="FFFFFF"/>
                </a:solidFill>
              </a:rPr>
              <a:t>Pr. Patrick Jacob</a:t>
            </a:r>
          </a:p>
          <a:p>
            <a:r>
              <a:rPr lang="fr-FR" sz="1900" dirty="0">
                <a:solidFill>
                  <a:srgbClr val="FFFFFF"/>
                </a:solidFill>
              </a:rPr>
              <a:t>2020</a:t>
            </a:r>
            <a:endParaRPr lang="lv-LV" sz="1900" dirty="0">
              <a:solidFill>
                <a:srgbClr val="FFFFF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None/>
            </a:pPr>
            <a:endParaRPr sz="1900" dirty="0">
              <a:solidFill>
                <a:srgbClr val="FFFFFF"/>
              </a:solidFill>
            </a:endParaRPr>
          </a:p>
        </p:txBody>
      </p:sp>
      <p:pic>
        <p:nvPicPr>
          <p:cNvPr id="94" name="Google Shape;9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769977" y="2278514"/>
            <a:ext cx="4580777" cy="28493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4000"/>
              <a:buFont typeface="Arial"/>
              <a:buNone/>
            </a:pPr>
            <a:r>
              <a:rPr lang="fr-FR"/>
              <a:t>Chapter 4. Outcome of the proceedings – Settlements and decisions</a:t>
            </a:r>
            <a:endParaRPr/>
          </a:p>
        </p:txBody>
      </p:sp>
      <p:grpSp>
        <p:nvGrpSpPr>
          <p:cNvPr id="100" name="Google Shape;100;p2"/>
          <p:cNvGrpSpPr/>
          <p:nvPr/>
        </p:nvGrpSpPr>
        <p:grpSpPr>
          <a:xfrm>
            <a:off x="838200" y="1854254"/>
            <a:ext cx="10515600" cy="4294079"/>
            <a:chOff x="0" y="28629"/>
            <a:chExt cx="10515600" cy="4294079"/>
          </a:xfrm>
        </p:grpSpPr>
        <p:sp>
          <p:nvSpPr>
            <p:cNvPr id="101" name="Google Shape;101;p2"/>
            <p:cNvSpPr/>
            <p:nvPr/>
          </p:nvSpPr>
          <p:spPr>
            <a:xfrm>
              <a:off x="0" y="28629"/>
              <a:ext cx="10515600" cy="982799"/>
            </a:xfrm>
            <a:prstGeom prst="roundRect">
              <a:avLst>
                <a:gd name="adj" fmla="val 16667"/>
              </a:avLst>
            </a:prstGeom>
            <a:solidFill>
              <a:schemeClr val="dk2"/>
            </a:solidFill>
            <a:ln w="12700" cap="flat" cmpd="sng">
              <a:solidFill>
                <a:schemeClr val="l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 txBox="1"/>
            <p:nvPr/>
          </p:nvSpPr>
          <p:spPr>
            <a:xfrm>
              <a:off x="47976" y="76605"/>
              <a:ext cx="10419648" cy="8868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0000" tIns="160000" rIns="160000" bIns="1600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200"/>
                <a:buFont typeface="Arial"/>
                <a:buNone/>
              </a:pPr>
              <a:r>
                <a:rPr lang="fr-FR" sz="4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Possible outcomes</a:t>
              </a:r>
              <a:endParaRPr sz="4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0" y="1132389"/>
              <a:ext cx="10515600" cy="982799"/>
            </a:xfrm>
            <a:prstGeom prst="roundRect">
              <a:avLst>
                <a:gd name="adj" fmla="val 16667"/>
              </a:avLst>
            </a:prstGeom>
            <a:solidFill>
              <a:schemeClr val="dk2"/>
            </a:solidFill>
            <a:ln w="12700" cap="flat" cmpd="sng">
              <a:solidFill>
                <a:schemeClr val="l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 txBox="1"/>
            <p:nvPr/>
          </p:nvSpPr>
          <p:spPr>
            <a:xfrm>
              <a:off x="47976" y="1180365"/>
              <a:ext cx="10419648" cy="8868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0000" tIns="160000" rIns="160000" bIns="160000" anchor="ctr" anchorCtr="0">
              <a:noAutofit/>
            </a:bodyPr>
            <a:lstStyle/>
            <a:p>
              <a:pPr lvl="0">
                <a:lnSpc>
                  <a:spcPct val="90000"/>
                </a:lnSpc>
                <a:buClr>
                  <a:schemeClr val="lt1"/>
                </a:buClr>
                <a:buSzPts val="4200"/>
              </a:pPr>
              <a:r>
                <a:rPr lang="fr-FR" sz="4200" dirty="0">
                  <a:solidFill>
                    <a:schemeClr val="lt1"/>
                  </a:solidFill>
                </a:rPr>
                <a:t>Sovereign </a:t>
              </a:r>
              <a:r>
                <a:rPr lang="fr-FR" sz="4200" dirty="0" err="1">
                  <a:solidFill>
                    <a:schemeClr val="lt1"/>
                  </a:solidFill>
                </a:rPr>
                <a:t>immunities</a:t>
              </a:r>
              <a:endParaRPr sz="42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0" y="2236149"/>
              <a:ext cx="10515600" cy="982799"/>
            </a:xfrm>
            <a:prstGeom prst="roundRect">
              <a:avLst>
                <a:gd name="adj" fmla="val 16667"/>
              </a:avLst>
            </a:prstGeom>
            <a:solidFill>
              <a:schemeClr val="dk2"/>
            </a:solidFill>
            <a:ln w="12700" cap="flat" cmpd="sng">
              <a:solidFill>
                <a:schemeClr val="l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 txBox="1"/>
            <p:nvPr/>
          </p:nvSpPr>
          <p:spPr>
            <a:xfrm>
              <a:off x="47976" y="2284125"/>
              <a:ext cx="10419648" cy="8868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0000" tIns="160000" rIns="160000" bIns="160000" anchor="ctr" anchorCtr="0">
              <a:noAutofit/>
            </a:bodyPr>
            <a:lstStyle/>
            <a:p>
              <a:pPr>
                <a:lnSpc>
                  <a:spcPct val="90000"/>
                </a:lnSpc>
                <a:buClr>
                  <a:schemeClr val="lt1"/>
                </a:buClr>
                <a:buSzPts val="4200"/>
              </a:pPr>
              <a:endParaRPr lang="en-US" sz="4200" dirty="0">
                <a:solidFill>
                  <a:schemeClr val="lt1"/>
                </a:solidFill>
              </a:endParaRPr>
            </a:p>
            <a:p>
              <a:pPr>
                <a:lnSpc>
                  <a:spcPct val="90000"/>
                </a:lnSpc>
                <a:buClr>
                  <a:schemeClr val="lt1"/>
                </a:buClr>
                <a:buSzPts val="4200"/>
              </a:pPr>
              <a:r>
                <a:rPr lang="en-US" sz="4200" dirty="0">
                  <a:solidFill>
                    <a:schemeClr val="lt1"/>
                  </a:solidFill>
                </a:rPr>
                <a:t>Scope of the decision</a:t>
              </a:r>
            </a:p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200"/>
                <a:buFont typeface="Arial"/>
                <a:buNone/>
              </a:pPr>
              <a:endParaRPr sz="4200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0" y="3339909"/>
              <a:ext cx="10515600" cy="982799"/>
            </a:xfrm>
            <a:prstGeom prst="roundRect">
              <a:avLst>
                <a:gd name="adj" fmla="val 16667"/>
              </a:avLst>
            </a:prstGeom>
            <a:solidFill>
              <a:schemeClr val="dk2"/>
            </a:solidFill>
            <a:ln w="12700" cap="flat" cmpd="sng">
              <a:solidFill>
                <a:schemeClr val="l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 txBox="1"/>
            <p:nvPr/>
          </p:nvSpPr>
          <p:spPr>
            <a:xfrm>
              <a:off x="47976" y="3387885"/>
              <a:ext cx="10419648" cy="8868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60000" tIns="160000" rIns="160000" bIns="160000" anchor="ctr" anchorCtr="0">
              <a:noAutofit/>
            </a:bodyPr>
            <a:lstStyle/>
            <a:p>
              <a:pPr marL="0" marR="0" lvl="0" indent="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4200"/>
                <a:buFont typeface="Arial"/>
                <a:buNone/>
              </a:pPr>
              <a:r>
                <a:rPr lang="fr-FR" sz="4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Enforcement procedures</a:t>
              </a:r>
              <a:endParaRPr sz="4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4000"/>
              <a:buFont typeface="Arial"/>
              <a:buNone/>
            </a:pPr>
            <a:r>
              <a:rPr lang="fr-FR"/>
              <a:t>Possible outcomes</a:t>
            </a:r>
            <a:endParaRPr/>
          </a:p>
        </p:txBody>
      </p:sp>
      <p:grpSp>
        <p:nvGrpSpPr>
          <p:cNvPr id="114" name="Google Shape;114;p3"/>
          <p:cNvGrpSpPr/>
          <p:nvPr/>
        </p:nvGrpSpPr>
        <p:grpSpPr>
          <a:xfrm>
            <a:off x="1652114" y="1692668"/>
            <a:ext cx="3888421" cy="4051942"/>
            <a:chOff x="0" y="1980"/>
            <a:chExt cx="3888421" cy="4051942"/>
          </a:xfrm>
        </p:grpSpPr>
        <p:sp>
          <p:nvSpPr>
            <p:cNvPr id="115" name="Google Shape;115;p3"/>
            <p:cNvSpPr/>
            <p:nvPr/>
          </p:nvSpPr>
          <p:spPr>
            <a:xfrm rot="5400000">
              <a:off x="2121295" y="-588775"/>
              <a:ext cx="1045662" cy="2488590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rgbClr val="F7D5CB">
                <a:alpha val="89803"/>
              </a:srgbClr>
            </a:solidFill>
            <a:ln w="9525" cap="flat" cmpd="sng">
              <a:solidFill>
                <a:srgbClr val="F7D5CB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3"/>
            <p:cNvSpPr txBox="1"/>
            <p:nvPr/>
          </p:nvSpPr>
          <p:spPr>
            <a:xfrm>
              <a:off x="1399832" y="183733"/>
              <a:ext cx="2437545" cy="9435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75" rIns="60950" bIns="30475" anchor="ctr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Char char="•"/>
              </a:pPr>
              <a:r>
                <a:rPr lang="fr-FR" sz="16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Judgments</a:t>
              </a:r>
              <a:endPara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4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Char char="•"/>
              </a:pPr>
              <a:r>
                <a:rPr lang="fr-FR" sz="16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Opinions</a:t>
              </a:r>
              <a:endParaRPr/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0" y="1980"/>
              <a:ext cx="1399831" cy="1307078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3"/>
            <p:cNvSpPr txBox="1"/>
            <p:nvPr/>
          </p:nvSpPr>
          <p:spPr>
            <a:xfrm>
              <a:off x="63806" y="65786"/>
              <a:ext cx="1272219" cy="11794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3325" tIns="26650" rIns="53325" bIns="26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rPr lang="fr-FR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Supranational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rPr lang="fr-FR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(international and regional) courts</a:t>
              </a:r>
              <a:endParaRPr/>
            </a:p>
          </p:txBody>
        </p:sp>
        <p:sp>
          <p:nvSpPr>
            <p:cNvPr id="119" name="Google Shape;119;p3"/>
            <p:cNvSpPr/>
            <p:nvPr/>
          </p:nvSpPr>
          <p:spPr>
            <a:xfrm rot="5400000">
              <a:off x="2115220" y="738034"/>
              <a:ext cx="1045662" cy="2488590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rgbClr val="F7D5CB">
                <a:alpha val="89803"/>
              </a:srgbClr>
            </a:solidFill>
            <a:ln w="9525" cap="flat" cmpd="sng">
              <a:solidFill>
                <a:srgbClr val="F7D5CB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3"/>
            <p:cNvSpPr txBox="1"/>
            <p:nvPr/>
          </p:nvSpPr>
          <p:spPr>
            <a:xfrm>
              <a:off x="1393757" y="1510543"/>
              <a:ext cx="2437545" cy="9435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75" rIns="60950" bIns="30475" anchor="ctr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Char char="•"/>
              </a:pPr>
              <a:r>
                <a:rPr lang="fr-FR" sz="16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Investment arbitration awards</a:t>
              </a:r>
              <a:endPara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4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Char char="•"/>
              </a:pPr>
              <a:r>
                <a:rPr lang="fr-FR" sz="16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Commercial arbitration awards</a:t>
              </a:r>
              <a:endPara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3"/>
            <p:cNvSpPr/>
            <p:nvPr/>
          </p:nvSpPr>
          <p:spPr>
            <a:xfrm>
              <a:off x="0" y="1374412"/>
              <a:ext cx="1399831" cy="1307078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3"/>
            <p:cNvSpPr txBox="1"/>
            <p:nvPr/>
          </p:nvSpPr>
          <p:spPr>
            <a:xfrm>
              <a:off x="63806" y="1438218"/>
              <a:ext cx="1272219" cy="11794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3325" tIns="26650" rIns="53325" bIns="26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rPr lang="fr-FR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Transnational courts</a:t>
              </a:r>
              <a:endParaRPr/>
            </a:p>
            <a:p>
              <a:pPr marL="0" marR="0" lvl="0" indent="0" algn="ctr" rtl="0">
                <a:lnSpc>
                  <a:spcPct val="90000"/>
                </a:lnSpc>
                <a:spcBef>
                  <a:spcPts val="49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rPr lang="fr-FR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(arbitral tribunals)</a:t>
              </a:r>
              <a:endParaRPr/>
            </a:p>
          </p:txBody>
        </p:sp>
        <p:sp>
          <p:nvSpPr>
            <p:cNvPr id="123" name="Google Shape;123;p3"/>
            <p:cNvSpPr/>
            <p:nvPr/>
          </p:nvSpPr>
          <p:spPr>
            <a:xfrm rot="5400000">
              <a:off x="2121295" y="2156088"/>
              <a:ext cx="1045662" cy="2488590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rgbClr val="F7D5CB">
                <a:alpha val="89803"/>
              </a:srgbClr>
            </a:solidFill>
            <a:ln w="9525" cap="flat" cmpd="sng">
              <a:solidFill>
                <a:srgbClr val="F7D5CB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3"/>
            <p:cNvSpPr txBox="1"/>
            <p:nvPr/>
          </p:nvSpPr>
          <p:spPr>
            <a:xfrm>
              <a:off x="1399832" y="2928597"/>
              <a:ext cx="2437545" cy="94357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60950" tIns="30475" rIns="60950" bIns="30475" anchor="ctr" anchorCtr="0">
              <a:noAutofit/>
            </a:bodyPr>
            <a:lstStyle/>
            <a:p>
              <a:pPr marL="171450" marR="0" lvl="1" indent="-17145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Char char="•"/>
              </a:pPr>
              <a:r>
                <a:rPr lang="fr-FR" sz="1600" b="0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Settlements</a:t>
              </a:r>
              <a:endParaRPr sz="1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4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Char char="•"/>
              </a:pPr>
              <a:r>
                <a:rPr lang="fr-FR" sz="1600" b="0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Recommendations</a:t>
              </a:r>
              <a:endParaRPr sz="1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71450" marR="0" lvl="1" indent="-171450" algn="l" rtl="0">
                <a:lnSpc>
                  <a:spcPct val="90000"/>
                </a:lnSpc>
                <a:spcBef>
                  <a:spcPts val="240"/>
                </a:spcBef>
                <a:spcAft>
                  <a:spcPts val="0"/>
                </a:spcAft>
                <a:buClr>
                  <a:schemeClr val="dk1"/>
                </a:buClr>
                <a:buSzPts val="1600"/>
                <a:buFont typeface="Arial"/>
                <a:buChar char="•"/>
              </a:pPr>
              <a:r>
                <a:rPr lang="fr-FR" sz="1600" b="0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Reports/ </a:t>
              </a:r>
              <a:r>
                <a:rPr lang="fr-FR" sz="1600" b="0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Statements</a:t>
              </a:r>
              <a:endParaRPr dirty="0"/>
            </a:p>
          </p:txBody>
        </p:sp>
        <p:sp>
          <p:nvSpPr>
            <p:cNvPr id="125" name="Google Shape;125;p3"/>
            <p:cNvSpPr/>
            <p:nvPr/>
          </p:nvSpPr>
          <p:spPr>
            <a:xfrm>
              <a:off x="0" y="2746844"/>
              <a:ext cx="1399831" cy="1307078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F08B54"/>
                </a:gs>
                <a:gs pos="50000">
                  <a:srgbClr val="F67A26"/>
                </a:gs>
                <a:gs pos="100000">
                  <a:srgbClr val="E36A18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3"/>
            <p:cNvSpPr txBox="1"/>
            <p:nvPr/>
          </p:nvSpPr>
          <p:spPr>
            <a:xfrm>
              <a:off x="63806" y="2810650"/>
              <a:ext cx="1272219" cy="117946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3325" tIns="26650" rIns="53325" bIns="2665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400"/>
                <a:buFont typeface="Arial"/>
                <a:buNone/>
              </a:pPr>
              <a:r>
                <a:rPr lang="fr-FR" sz="1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Others supranational  bodies</a:t>
              </a:r>
              <a:endParaRPr/>
            </a:p>
          </p:txBody>
        </p:sp>
      </p:grpSp>
      <p:grpSp>
        <p:nvGrpSpPr>
          <p:cNvPr id="127" name="Google Shape;127;p3"/>
          <p:cNvGrpSpPr/>
          <p:nvPr/>
        </p:nvGrpSpPr>
        <p:grpSpPr>
          <a:xfrm>
            <a:off x="6747164" y="1897440"/>
            <a:ext cx="4260302" cy="3564302"/>
            <a:chOff x="0" y="1742"/>
            <a:chExt cx="4260302" cy="3564302"/>
          </a:xfrm>
        </p:grpSpPr>
        <p:sp>
          <p:nvSpPr>
            <p:cNvPr id="128" name="Google Shape;128;p3"/>
            <p:cNvSpPr/>
            <p:nvPr/>
          </p:nvSpPr>
          <p:spPr>
            <a:xfrm rot="5400000">
              <a:off x="2437095" y="-786667"/>
              <a:ext cx="919820" cy="2726593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rgbClr val="CFDEEF">
                <a:alpha val="89803"/>
              </a:srgbClr>
            </a:solidFill>
            <a:ln w="9525" cap="flat" cmpd="sng">
              <a:solidFill>
                <a:srgbClr val="CFDEEF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3"/>
            <p:cNvSpPr txBox="1"/>
            <p:nvPr/>
          </p:nvSpPr>
          <p:spPr>
            <a:xfrm>
              <a:off x="1533709" y="161621"/>
              <a:ext cx="2681691" cy="8300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9525" tIns="24750" rIns="49525" bIns="24750" anchor="ctr" anchorCtr="0">
              <a:noAutofit/>
            </a:bodyPr>
            <a:lstStyle/>
            <a:p>
              <a:pPr marL="114300" marR="0" lvl="1" indent="-1143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Arial"/>
                <a:buChar char="•"/>
              </a:pPr>
              <a:r>
                <a:rPr lang="fr-FR" sz="13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Criminal judgments</a:t>
              </a:r>
              <a:endPara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95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Arial"/>
                <a:buChar char="•"/>
              </a:pPr>
              <a:r>
                <a:rPr lang="fr-FR" sz="13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Administrative judgments</a:t>
              </a:r>
              <a:endPara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114300" marR="0" lvl="1" indent="-114300" algn="l" rtl="0">
                <a:lnSpc>
                  <a:spcPct val="90000"/>
                </a:lnSpc>
                <a:spcBef>
                  <a:spcPts val="195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Arial"/>
                <a:buChar char="•"/>
              </a:pPr>
              <a:r>
                <a:rPr lang="fr-FR" sz="13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Civil and commercial judgments</a:t>
              </a:r>
              <a:endPara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3"/>
            <p:cNvSpPr/>
            <p:nvPr/>
          </p:nvSpPr>
          <p:spPr>
            <a:xfrm>
              <a:off x="0" y="1742"/>
              <a:ext cx="1533709" cy="1149775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6EA5DA"/>
                </a:gs>
                <a:gs pos="50000">
                  <a:srgbClr val="529BDA"/>
                </a:gs>
                <a:gs pos="100000">
                  <a:srgbClr val="4188C8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3"/>
            <p:cNvSpPr txBox="1"/>
            <p:nvPr/>
          </p:nvSpPr>
          <p:spPr>
            <a:xfrm>
              <a:off x="56127" y="57869"/>
              <a:ext cx="1421455" cy="10375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0000" tIns="40000" rIns="80000" bIns="400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Arial"/>
                <a:buNone/>
              </a:pPr>
              <a:r>
                <a:rPr lang="fr-FR" sz="21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Domestic courts</a:t>
              </a:r>
              <a:endParaRPr/>
            </a:p>
          </p:txBody>
        </p:sp>
        <p:sp>
          <p:nvSpPr>
            <p:cNvPr id="132" name="Google Shape;132;p3"/>
            <p:cNvSpPr/>
            <p:nvPr/>
          </p:nvSpPr>
          <p:spPr>
            <a:xfrm rot="5400000">
              <a:off x="2437095" y="420596"/>
              <a:ext cx="919820" cy="2726593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rgbClr val="CFDEEF">
                <a:alpha val="89803"/>
              </a:srgbClr>
            </a:solidFill>
            <a:ln w="9525" cap="flat" cmpd="sng">
              <a:solidFill>
                <a:srgbClr val="CFDEEF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3"/>
            <p:cNvSpPr txBox="1"/>
            <p:nvPr/>
          </p:nvSpPr>
          <p:spPr>
            <a:xfrm>
              <a:off x="1533709" y="1368884"/>
              <a:ext cx="2681691" cy="8300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9525" tIns="24750" rIns="49525" bIns="24750" anchor="ctr" anchorCtr="0">
              <a:noAutofit/>
            </a:bodyPr>
            <a:lstStyle/>
            <a:p>
              <a:pPr marL="114300" marR="0" lvl="1" indent="-1143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Arial"/>
                <a:buChar char="•"/>
              </a:pPr>
              <a:r>
                <a:rPr lang="fr-FR" sz="13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Arbitration awards</a:t>
              </a:r>
              <a:endPara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3"/>
            <p:cNvSpPr/>
            <p:nvPr/>
          </p:nvSpPr>
          <p:spPr>
            <a:xfrm>
              <a:off x="0" y="1209005"/>
              <a:ext cx="1533709" cy="1149775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6EA5DA"/>
                </a:gs>
                <a:gs pos="50000">
                  <a:srgbClr val="529BDA"/>
                </a:gs>
                <a:gs pos="100000">
                  <a:srgbClr val="4188C8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3"/>
            <p:cNvSpPr txBox="1"/>
            <p:nvPr/>
          </p:nvSpPr>
          <p:spPr>
            <a:xfrm>
              <a:off x="56127" y="1265132"/>
              <a:ext cx="1421455" cy="10375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0000" tIns="40000" rIns="80000" bIns="400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Arial"/>
                <a:buNone/>
              </a:pPr>
              <a:r>
                <a:rPr lang="fr-FR" sz="21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Domestic Arbitration</a:t>
              </a:r>
              <a:endParaRPr/>
            </a:p>
          </p:txBody>
        </p:sp>
        <p:sp>
          <p:nvSpPr>
            <p:cNvPr id="136" name="Google Shape;136;p3"/>
            <p:cNvSpPr/>
            <p:nvPr/>
          </p:nvSpPr>
          <p:spPr>
            <a:xfrm rot="5400000">
              <a:off x="2437095" y="1627860"/>
              <a:ext cx="919820" cy="2726593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rgbClr val="CFDEEF">
                <a:alpha val="89803"/>
              </a:srgbClr>
            </a:solidFill>
            <a:ln w="9525" cap="flat" cmpd="sng">
              <a:solidFill>
                <a:srgbClr val="CFDEEF">
                  <a:alpha val="89803"/>
                </a:srgb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3"/>
            <p:cNvSpPr txBox="1"/>
            <p:nvPr/>
          </p:nvSpPr>
          <p:spPr>
            <a:xfrm>
              <a:off x="1533709" y="2576148"/>
              <a:ext cx="2681691" cy="8300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9525" tIns="24750" rIns="49525" bIns="24750" anchor="ctr" anchorCtr="0">
              <a:noAutofit/>
            </a:bodyPr>
            <a:lstStyle/>
            <a:p>
              <a:pPr marL="114300" marR="0" lvl="1" indent="-114300" algn="l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300"/>
                <a:buFont typeface="Arial"/>
                <a:buChar char="•"/>
              </a:pPr>
              <a:r>
                <a:rPr lang="fr-FR" sz="13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Settlements</a:t>
              </a:r>
              <a:endPara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3"/>
            <p:cNvSpPr/>
            <p:nvPr/>
          </p:nvSpPr>
          <p:spPr>
            <a:xfrm>
              <a:off x="0" y="2416269"/>
              <a:ext cx="1533709" cy="1149775"/>
            </a:xfrm>
            <a:prstGeom prst="roundRect">
              <a:avLst>
                <a:gd name="adj" fmla="val 16667"/>
              </a:avLst>
            </a:prstGeom>
            <a:gradFill>
              <a:gsLst>
                <a:gs pos="0">
                  <a:srgbClr val="6EA5DA"/>
                </a:gs>
                <a:gs pos="50000">
                  <a:srgbClr val="529BDA"/>
                </a:gs>
                <a:gs pos="100000">
                  <a:srgbClr val="4188C8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3"/>
            <p:cNvSpPr txBox="1"/>
            <p:nvPr/>
          </p:nvSpPr>
          <p:spPr>
            <a:xfrm>
              <a:off x="56127" y="2472396"/>
              <a:ext cx="1421455" cy="10375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0000" tIns="40000" rIns="80000" bIns="400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100"/>
                <a:buFont typeface="Arial"/>
                <a:buNone/>
              </a:pPr>
              <a:r>
                <a:rPr lang="fr-FR" sz="21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ADR</a:t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4000"/>
              <a:buFont typeface="Arial"/>
              <a:buNone/>
            </a:pPr>
            <a:r>
              <a:rPr lang="en-US" dirty="0"/>
              <a:t>Criteria to be considered in the assessment of the outcomes</a:t>
            </a:r>
          </a:p>
        </p:txBody>
      </p:sp>
      <p:grpSp>
        <p:nvGrpSpPr>
          <p:cNvPr id="145" name="Google Shape;145;p4"/>
          <p:cNvGrpSpPr/>
          <p:nvPr/>
        </p:nvGrpSpPr>
        <p:grpSpPr>
          <a:xfrm>
            <a:off x="1999827" y="2172485"/>
            <a:ext cx="4060312" cy="4062156"/>
            <a:chOff x="1017843" y="1843"/>
            <a:chExt cx="4060312" cy="4062156"/>
          </a:xfrm>
        </p:grpSpPr>
        <p:sp>
          <p:nvSpPr>
            <p:cNvPr id="146" name="Google Shape;146;p4"/>
            <p:cNvSpPr/>
            <p:nvPr/>
          </p:nvSpPr>
          <p:spPr>
            <a:xfrm>
              <a:off x="1485285" y="469285"/>
              <a:ext cx="3125428" cy="3125428"/>
            </a:xfrm>
            <a:prstGeom prst="blockArc">
              <a:avLst>
                <a:gd name="adj1" fmla="val 10800000"/>
                <a:gd name="adj2" fmla="val 16200000"/>
                <a:gd name="adj3" fmla="val 4642"/>
              </a:avLst>
            </a:prstGeom>
            <a:gradFill>
              <a:gsLst>
                <a:gs pos="0">
                  <a:srgbClr val="BDD0E9"/>
                </a:gs>
                <a:gs pos="50000">
                  <a:srgbClr val="B0C9E9"/>
                </a:gs>
                <a:gs pos="100000">
                  <a:srgbClr val="96B0D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4"/>
            <p:cNvSpPr/>
            <p:nvPr/>
          </p:nvSpPr>
          <p:spPr>
            <a:xfrm>
              <a:off x="1485284" y="471129"/>
              <a:ext cx="3125428" cy="3125428"/>
            </a:xfrm>
            <a:prstGeom prst="blockArc">
              <a:avLst>
                <a:gd name="adj1" fmla="val 5399997"/>
                <a:gd name="adj2" fmla="val 10804152"/>
                <a:gd name="adj3" fmla="val 4642"/>
              </a:avLst>
            </a:prstGeom>
            <a:gradFill>
              <a:gsLst>
                <a:gs pos="0">
                  <a:srgbClr val="BDD0E9"/>
                </a:gs>
                <a:gs pos="50000">
                  <a:srgbClr val="B0C9E9"/>
                </a:gs>
                <a:gs pos="100000">
                  <a:srgbClr val="96B0D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4"/>
            <p:cNvSpPr/>
            <p:nvPr/>
          </p:nvSpPr>
          <p:spPr>
            <a:xfrm>
              <a:off x="1485286" y="471129"/>
              <a:ext cx="3125428" cy="3125428"/>
            </a:xfrm>
            <a:prstGeom prst="blockArc">
              <a:avLst>
                <a:gd name="adj1" fmla="val 21595848"/>
                <a:gd name="adj2" fmla="val 5400003"/>
                <a:gd name="adj3" fmla="val 4642"/>
              </a:avLst>
            </a:prstGeom>
            <a:gradFill>
              <a:gsLst>
                <a:gs pos="0">
                  <a:srgbClr val="BDD0E9"/>
                </a:gs>
                <a:gs pos="50000">
                  <a:srgbClr val="B0C9E9"/>
                </a:gs>
                <a:gs pos="100000">
                  <a:srgbClr val="96B0D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4"/>
            <p:cNvSpPr/>
            <p:nvPr/>
          </p:nvSpPr>
          <p:spPr>
            <a:xfrm>
              <a:off x="1485285" y="469285"/>
              <a:ext cx="3125428" cy="3125428"/>
            </a:xfrm>
            <a:prstGeom prst="blockArc">
              <a:avLst>
                <a:gd name="adj1" fmla="val 16200000"/>
                <a:gd name="adj2" fmla="val 0"/>
                <a:gd name="adj3" fmla="val 4642"/>
              </a:avLst>
            </a:prstGeom>
            <a:gradFill>
              <a:gsLst>
                <a:gs pos="0">
                  <a:srgbClr val="BDD0E9"/>
                </a:gs>
                <a:gs pos="50000">
                  <a:srgbClr val="B0C9E9"/>
                </a:gs>
                <a:gs pos="100000">
                  <a:srgbClr val="96B0D1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4"/>
            <p:cNvSpPr/>
            <p:nvPr/>
          </p:nvSpPr>
          <p:spPr>
            <a:xfrm>
              <a:off x="2328416" y="1312416"/>
              <a:ext cx="1439167" cy="1439167"/>
            </a:xfrm>
            <a:prstGeom prst="ellipse">
              <a:avLst/>
            </a:prstGeom>
            <a:gradFill>
              <a:gsLst>
                <a:gs pos="0">
                  <a:srgbClr val="6EA5DA"/>
                </a:gs>
                <a:gs pos="50000">
                  <a:srgbClr val="529BDA"/>
                </a:gs>
                <a:gs pos="100000">
                  <a:srgbClr val="4188C8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4"/>
            <p:cNvSpPr txBox="1"/>
            <p:nvPr/>
          </p:nvSpPr>
          <p:spPr>
            <a:xfrm>
              <a:off x="2539177" y="1523177"/>
              <a:ext cx="1017645" cy="101764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1575" tIns="21575" rIns="21575" bIns="215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700"/>
                <a:buFont typeface="Arial"/>
                <a:buNone/>
              </a:pPr>
              <a:r>
                <a:rPr lang="fr-FR" sz="17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Remedies and sanctions</a:t>
              </a:r>
              <a:endParaRPr/>
            </a:p>
          </p:txBody>
        </p:sp>
        <p:sp>
          <p:nvSpPr>
            <p:cNvPr id="152" name="Google Shape;152;p4"/>
            <p:cNvSpPr/>
            <p:nvPr/>
          </p:nvSpPr>
          <p:spPr>
            <a:xfrm>
              <a:off x="2544291" y="1843"/>
              <a:ext cx="1007417" cy="1007417"/>
            </a:xfrm>
            <a:prstGeom prst="ellipse">
              <a:avLst/>
            </a:prstGeom>
            <a:gradFill>
              <a:gsLst>
                <a:gs pos="0">
                  <a:srgbClr val="6EA5DA"/>
                </a:gs>
                <a:gs pos="50000">
                  <a:srgbClr val="529BDA"/>
                </a:gs>
                <a:gs pos="100000">
                  <a:srgbClr val="4188C8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4"/>
            <p:cNvSpPr txBox="1"/>
            <p:nvPr/>
          </p:nvSpPr>
          <p:spPr>
            <a:xfrm>
              <a:off x="2691824" y="149376"/>
              <a:ext cx="712351" cy="7123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Arial"/>
                <a:buNone/>
              </a:pPr>
              <a:r>
                <a:rPr lang="fr-FR" sz="10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Immunity from execution</a:t>
              </a:r>
              <a:endPara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4"/>
            <p:cNvSpPr/>
            <p:nvPr/>
          </p:nvSpPr>
          <p:spPr>
            <a:xfrm>
              <a:off x="4070738" y="1528291"/>
              <a:ext cx="1007417" cy="1007417"/>
            </a:xfrm>
            <a:prstGeom prst="ellipse">
              <a:avLst/>
            </a:prstGeom>
            <a:gradFill>
              <a:gsLst>
                <a:gs pos="0">
                  <a:srgbClr val="6EA5DA"/>
                </a:gs>
                <a:gs pos="50000">
                  <a:srgbClr val="529BDA"/>
                </a:gs>
                <a:gs pos="100000">
                  <a:srgbClr val="4188C8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4"/>
            <p:cNvSpPr txBox="1"/>
            <p:nvPr/>
          </p:nvSpPr>
          <p:spPr>
            <a:xfrm>
              <a:off x="4218271" y="1675824"/>
              <a:ext cx="712351" cy="7123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Arial"/>
                <a:buNone/>
              </a:pPr>
              <a:r>
                <a:rPr lang="fr-FR" sz="10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Territorial scope</a:t>
              </a:r>
              <a:endParaRPr/>
            </a:p>
          </p:txBody>
        </p:sp>
        <p:sp>
          <p:nvSpPr>
            <p:cNvPr id="156" name="Google Shape;156;p4"/>
            <p:cNvSpPr/>
            <p:nvPr/>
          </p:nvSpPr>
          <p:spPr>
            <a:xfrm>
              <a:off x="2544291" y="3056582"/>
              <a:ext cx="1007417" cy="1007417"/>
            </a:xfrm>
            <a:prstGeom prst="ellipse">
              <a:avLst/>
            </a:prstGeom>
            <a:gradFill>
              <a:gsLst>
                <a:gs pos="0">
                  <a:srgbClr val="6EA5DA"/>
                </a:gs>
                <a:gs pos="50000">
                  <a:srgbClr val="529BDA"/>
                </a:gs>
                <a:gs pos="100000">
                  <a:srgbClr val="4188C8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4"/>
            <p:cNvSpPr txBox="1"/>
            <p:nvPr/>
          </p:nvSpPr>
          <p:spPr>
            <a:xfrm>
              <a:off x="2691824" y="3204115"/>
              <a:ext cx="712351" cy="7123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Arial"/>
                <a:buNone/>
              </a:pPr>
              <a:r>
                <a:rPr lang="fr-FR" sz="10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Review procedures</a:t>
              </a:r>
              <a:endParaRPr sz="1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4"/>
            <p:cNvSpPr/>
            <p:nvPr/>
          </p:nvSpPr>
          <p:spPr>
            <a:xfrm>
              <a:off x="1017843" y="1528291"/>
              <a:ext cx="1007417" cy="1007417"/>
            </a:xfrm>
            <a:prstGeom prst="ellipse">
              <a:avLst/>
            </a:prstGeom>
            <a:gradFill>
              <a:gsLst>
                <a:gs pos="0">
                  <a:srgbClr val="6EA5DA"/>
                </a:gs>
                <a:gs pos="50000">
                  <a:srgbClr val="529BDA"/>
                </a:gs>
                <a:gs pos="100000">
                  <a:srgbClr val="4188C8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4"/>
            <p:cNvSpPr txBox="1"/>
            <p:nvPr/>
          </p:nvSpPr>
          <p:spPr>
            <a:xfrm>
              <a:off x="1165376" y="1675824"/>
              <a:ext cx="712351" cy="71235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12700" rIns="12700" bIns="127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000"/>
                <a:buFont typeface="Arial"/>
                <a:buNone/>
              </a:pPr>
              <a:r>
                <a:rPr lang="fr-FR" sz="10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Personal scope</a:t>
              </a:r>
              <a:endParaRPr/>
            </a:p>
          </p:txBody>
        </p:sp>
      </p:grpSp>
      <p:pic>
        <p:nvPicPr>
          <p:cNvPr id="160" name="Google Shape;16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90603" y="3044943"/>
            <a:ext cx="2315398" cy="23153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5"/>
          <p:cNvSpPr txBox="1">
            <a:spLocks noGrp="1"/>
          </p:cNvSpPr>
          <p:nvPr>
            <p:ph type="title"/>
          </p:nvPr>
        </p:nvSpPr>
        <p:spPr>
          <a:xfrm>
            <a:off x="838200" y="620392"/>
            <a:ext cx="3374136" cy="5504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4000"/>
              <a:buFont typeface="Arial"/>
              <a:buNone/>
            </a:pPr>
            <a:r>
              <a:rPr lang="fr-FR"/>
              <a:t>Available remedies and sanctions</a:t>
            </a:r>
            <a:endParaRPr/>
          </a:p>
        </p:txBody>
      </p:sp>
      <p:grpSp>
        <p:nvGrpSpPr>
          <p:cNvPr id="166" name="Google Shape;166;p5"/>
          <p:cNvGrpSpPr/>
          <p:nvPr/>
        </p:nvGrpSpPr>
        <p:grpSpPr>
          <a:xfrm>
            <a:off x="5472684" y="620392"/>
            <a:ext cx="5504687" cy="5504687"/>
            <a:chOff x="379476" y="0"/>
            <a:chExt cx="5504687" cy="5504687"/>
          </a:xfrm>
        </p:grpSpPr>
        <p:sp>
          <p:nvSpPr>
            <p:cNvPr id="167" name="Google Shape;167;p5"/>
            <p:cNvSpPr/>
            <p:nvPr/>
          </p:nvSpPr>
          <p:spPr>
            <a:xfrm>
              <a:off x="379476" y="0"/>
              <a:ext cx="5504687" cy="5504687"/>
            </a:xfrm>
            <a:prstGeom prst="quadArrow">
              <a:avLst>
                <a:gd name="adj1" fmla="val 2000"/>
                <a:gd name="adj2" fmla="val 4000"/>
                <a:gd name="adj3" fmla="val 5000"/>
              </a:avLst>
            </a:prstGeom>
            <a:solidFill>
              <a:srgbClr val="CCD3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5"/>
            <p:cNvSpPr/>
            <p:nvPr/>
          </p:nvSpPr>
          <p:spPr>
            <a:xfrm>
              <a:off x="737280" y="357804"/>
              <a:ext cx="2201875" cy="2201875"/>
            </a:xfrm>
            <a:prstGeom prst="roundRect">
              <a:avLst>
                <a:gd name="adj" fmla="val 16667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5"/>
            <p:cNvSpPr txBox="1"/>
            <p:nvPr/>
          </p:nvSpPr>
          <p:spPr>
            <a:xfrm>
              <a:off x="844767" y="465291"/>
              <a:ext cx="1986901" cy="19869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3800" tIns="83800" rIns="83800" bIns="838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200"/>
                <a:buFont typeface="Arial"/>
                <a:buNone/>
              </a:pPr>
              <a:r>
                <a:rPr lang="fr-FR" sz="2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Compensation</a:t>
              </a:r>
              <a:endParaRPr/>
            </a:p>
          </p:txBody>
        </p:sp>
        <p:sp>
          <p:nvSpPr>
            <p:cNvPr id="170" name="Google Shape;170;p5"/>
            <p:cNvSpPr/>
            <p:nvPr/>
          </p:nvSpPr>
          <p:spPr>
            <a:xfrm>
              <a:off x="3324484" y="357804"/>
              <a:ext cx="2201875" cy="2201875"/>
            </a:xfrm>
            <a:prstGeom prst="roundRect">
              <a:avLst>
                <a:gd name="adj" fmla="val 16667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5"/>
            <p:cNvSpPr txBox="1"/>
            <p:nvPr/>
          </p:nvSpPr>
          <p:spPr>
            <a:xfrm>
              <a:off x="3431971" y="465291"/>
              <a:ext cx="1986901" cy="19869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3800" tIns="83800" rIns="83800" bIns="838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200"/>
                <a:buFont typeface="Arial"/>
                <a:buNone/>
              </a:pPr>
              <a:r>
                <a:rPr lang="fr-FR" sz="2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Restorative measures</a:t>
              </a:r>
              <a:endParaRPr sz="2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" name="Google Shape;172;p5"/>
            <p:cNvSpPr/>
            <p:nvPr/>
          </p:nvSpPr>
          <p:spPr>
            <a:xfrm>
              <a:off x="737280" y="2945008"/>
              <a:ext cx="2201875" cy="2201875"/>
            </a:xfrm>
            <a:prstGeom prst="roundRect">
              <a:avLst>
                <a:gd name="adj" fmla="val 16667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5"/>
            <p:cNvSpPr txBox="1"/>
            <p:nvPr/>
          </p:nvSpPr>
          <p:spPr>
            <a:xfrm>
              <a:off x="844767" y="3052495"/>
              <a:ext cx="1986901" cy="19869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3800" tIns="83800" rIns="83800" bIns="838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200"/>
                <a:buFont typeface="Arial"/>
                <a:buNone/>
              </a:pPr>
              <a:r>
                <a:rPr lang="fr-FR" sz="2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Punitive sanctions</a:t>
              </a:r>
              <a:endParaRPr/>
            </a:p>
          </p:txBody>
        </p:sp>
        <p:sp>
          <p:nvSpPr>
            <p:cNvPr id="174" name="Google Shape;174;p5"/>
            <p:cNvSpPr/>
            <p:nvPr/>
          </p:nvSpPr>
          <p:spPr>
            <a:xfrm>
              <a:off x="3324484" y="2945008"/>
              <a:ext cx="2201875" cy="2201875"/>
            </a:xfrm>
            <a:prstGeom prst="roundRect">
              <a:avLst>
                <a:gd name="adj" fmla="val 16667"/>
              </a:avLst>
            </a:prstGeom>
            <a:solidFill>
              <a:srgbClr val="4372C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5"/>
            <p:cNvSpPr txBox="1"/>
            <p:nvPr/>
          </p:nvSpPr>
          <p:spPr>
            <a:xfrm>
              <a:off x="3431971" y="3052495"/>
              <a:ext cx="1986901" cy="198690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3800" tIns="83800" rIns="83800" bIns="838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200"/>
                <a:buFont typeface="Arial"/>
                <a:buNone/>
              </a:pPr>
              <a:r>
                <a:rPr lang="fr-FR" sz="22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Reputational sanctions</a:t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4000"/>
              <a:buFont typeface="Arial"/>
              <a:buNone/>
            </a:pPr>
            <a:r>
              <a:rPr lang="fr-FR"/>
              <a:t>Territorial scope: transnational enforcement?</a:t>
            </a:r>
            <a:endParaRPr/>
          </a:p>
        </p:txBody>
      </p:sp>
      <p:grpSp>
        <p:nvGrpSpPr>
          <p:cNvPr id="181" name="Google Shape;181;p6"/>
          <p:cNvGrpSpPr/>
          <p:nvPr/>
        </p:nvGrpSpPr>
        <p:grpSpPr>
          <a:xfrm>
            <a:off x="2473300" y="1747244"/>
            <a:ext cx="6962371" cy="4377897"/>
            <a:chOff x="1776614" y="-25353"/>
            <a:chExt cx="6962371" cy="4377897"/>
          </a:xfrm>
        </p:grpSpPr>
        <p:sp>
          <p:nvSpPr>
            <p:cNvPr id="182" name="Google Shape;182;p6"/>
            <p:cNvSpPr/>
            <p:nvPr/>
          </p:nvSpPr>
          <p:spPr>
            <a:xfrm>
              <a:off x="6635746" y="-25353"/>
              <a:ext cx="2088711" cy="4352544"/>
            </a:xfrm>
            <a:prstGeom prst="roundRect">
              <a:avLst>
                <a:gd name="adj" fmla="val 10000"/>
              </a:avLst>
            </a:prstGeom>
            <a:solidFill>
              <a:srgbClr val="F7D5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6"/>
            <p:cNvSpPr txBox="1"/>
            <p:nvPr/>
          </p:nvSpPr>
          <p:spPr>
            <a:xfrm>
              <a:off x="6650274" y="0"/>
              <a:ext cx="2088711" cy="1305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0675" tIns="170675" rIns="170675" bIns="1706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lang="fr-FR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Domestic courts’ judgments</a:t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6"/>
            <p:cNvSpPr/>
            <p:nvPr/>
          </p:nvSpPr>
          <p:spPr>
            <a:xfrm>
              <a:off x="4213444" y="0"/>
              <a:ext cx="2088711" cy="4352544"/>
            </a:xfrm>
            <a:prstGeom prst="roundRect">
              <a:avLst>
                <a:gd name="adj" fmla="val 10000"/>
              </a:avLst>
            </a:prstGeom>
            <a:solidFill>
              <a:srgbClr val="F7D5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6"/>
            <p:cNvSpPr txBox="1"/>
            <p:nvPr/>
          </p:nvSpPr>
          <p:spPr>
            <a:xfrm>
              <a:off x="4213444" y="0"/>
              <a:ext cx="2088711" cy="1305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0675" tIns="170675" rIns="170675" bIns="1706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lang="fr-FR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Settlements</a:t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6"/>
            <p:cNvSpPr/>
            <p:nvPr/>
          </p:nvSpPr>
          <p:spPr>
            <a:xfrm>
              <a:off x="1776614" y="0"/>
              <a:ext cx="2088711" cy="4352544"/>
            </a:xfrm>
            <a:prstGeom prst="roundRect">
              <a:avLst>
                <a:gd name="adj" fmla="val 10000"/>
              </a:avLst>
            </a:prstGeom>
            <a:solidFill>
              <a:srgbClr val="F7D5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6"/>
            <p:cNvSpPr txBox="1"/>
            <p:nvPr/>
          </p:nvSpPr>
          <p:spPr>
            <a:xfrm>
              <a:off x="1776614" y="0"/>
              <a:ext cx="2088711" cy="130576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0675" tIns="170675" rIns="170675" bIns="1706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400"/>
                <a:buFont typeface="Arial"/>
                <a:buNone/>
              </a:pPr>
              <a:r>
                <a:rPr lang="fr-FR" sz="24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International courts’ judgments</a:t>
              </a:r>
              <a:endPara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" name="Google Shape;188;p6"/>
            <p:cNvSpPr/>
            <p:nvPr/>
          </p:nvSpPr>
          <p:spPr>
            <a:xfrm>
              <a:off x="1950674" y="2557164"/>
              <a:ext cx="1740592" cy="870296"/>
            </a:xfrm>
            <a:prstGeom prst="roundRect">
              <a:avLst>
                <a:gd name="adj" fmla="val 10000"/>
              </a:avLst>
            </a:prstGeom>
            <a:solidFill>
              <a:srgbClr val="599BD5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6"/>
            <p:cNvSpPr txBox="1"/>
            <p:nvPr/>
          </p:nvSpPr>
          <p:spPr>
            <a:xfrm>
              <a:off x="1976164" y="2582654"/>
              <a:ext cx="1689612" cy="8193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fr-FR" sz="15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Worldwide scope?</a:t>
              </a:r>
              <a:endParaRPr/>
            </a:p>
          </p:txBody>
        </p:sp>
        <p:sp>
          <p:nvSpPr>
            <p:cNvPr id="191" name="Google Shape;191;p6"/>
            <p:cNvSpPr txBox="1"/>
            <p:nvPr/>
          </p:nvSpPr>
          <p:spPr>
            <a:xfrm rot="14201871">
              <a:off x="3493506" y="2180642"/>
              <a:ext cx="51190" cy="5119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Arial"/>
                <a:buNone/>
              </a:pPr>
              <a:endParaRPr sz="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" name="Google Shape;192;p6"/>
            <p:cNvSpPr/>
            <p:nvPr/>
          </p:nvSpPr>
          <p:spPr>
            <a:xfrm>
              <a:off x="4387503" y="1806534"/>
              <a:ext cx="1740592" cy="870296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6"/>
            <p:cNvSpPr txBox="1"/>
            <p:nvPr/>
          </p:nvSpPr>
          <p:spPr>
            <a:xfrm>
              <a:off x="4412993" y="1832024"/>
              <a:ext cx="1689612" cy="8193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fr-FR" sz="1500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Local enforcement</a:t>
              </a:r>
              <a:endParaRPr dirty="0"/>
            </a:p>
          </p:txBody>
        </p:sp>
        <p:sp>
          <p:nvSpPr>
            <p:cNvPr id="195" name="Google Shape;195;p6"/>
            <p:cNvSpPr txBox="1"/>
            <p:nvPr/>
          </p:nvSpPr>
          <p:spPr>
            <a:xfrm rot="-2142401">
              <a:off x="6454779" y="1970036"/>
              <a:ext cx="42870" cy="428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Arial"/>
                <a:buNone/>
              </a:pPr>
              <a:endParaRPr sz="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6"/>
            <p:cNvSpPr/>
            <p:nvPr/>
          </p:nvSpPr>
          <p:spPr>
            <a:xfrm>
              <a:off x="6824333" y="1306113"/>
              <a:ext cx="1740592" cy="870296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6"/>
            <p:cNvSpPr txBox="1"/>
            <p:nvPr/>
          </p:nvSpPr>
          <p:spPr>
            <a:xfrm>
              <a:off x="6849823" y="1331603"/>
              <a:ext cx="1689612" cy="8193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fr-FR" sz="15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Strict territorial execution</a:t>
              </a:r>
              <a:endParaRPr sz="1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6"/>
            <p:cNvSpPr/>
            <p:nvPr/>
          </p:nvSpPr>
          <p:spPr>
            <a:xfrm>
              <a:off x="6824333" y="2306954"/>
              <a:ext cx="1740592" cy="870296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6"/>
            <p:cNvSpPr txBox="1"/>
            <p:nvPr/>
          </p:nvSpPr>
          <p:spPr>
            <a:xfrm>
              <a:off x="6849823" y="2332444"/>
              <a:ext cx="1689612" cy="8193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fr-FR" sz="15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Extraterritorial enforcement through territorial execution</a:t>
              </a:r>
              <a:endParaRPr sz="1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6"/>
            <p:cNvSpPr/>
            <p:nvPr/>
          </p:nvSpPr>
          <p:spPr>
            <a:xfrm>
              <a:off x="4387503" y="3307795"/>
              <a:ext cx="1740592" cy="870296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6"/>
            <p:cNvSpPr txBox="1"/>
            <p:nvPr/>
          </p:nvSpPr>
          <p:spPr>
            <a:xfrm>
              <a:off x="4412993" y="3333285"/>
              <a:ext cx="1689612" cy="8193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fr-FR" sz="15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Enforcement abroad</a:t>
              </a:r>
              <a:endParaRPr sz="1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6"/>
            <p:cNvSpPr txBox="1"/>
            <p:nvPr/>
          </p:nvSpPr>
          <p:spPr>
            <a:xfrm rot="8689832">
              <a:off x="6458808" y="3725537"/>
              <a:ext cx="34811" cy="3481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700" tIns="0" rIns="1270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500"/>
                <a:buFont typeface="Arial"/>
                <a:buNone/>
              </a:pPr>
              <a:endParaRPr sz="5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6"/>
            <p:cNvSpPr/>
            <p:nvPr/>
          </p:nvSpPr>
          <p:spPr>
            <a:xfrm>
              <a:off x="6824333" y="3307795"/>
              <a:ext cx="1740592" cy="870296"/>
            </a:xfrm>
            <a:prstGeom prst="roundRect">
              <a:avLst>
                <a:gd name="adj" fmla="val 10000"/>
              </a:avLst>
            </a:prstGeom>
            <a:solidFill>
              <a:schemeClr val="accent3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6"/>
            <p:cNvSpPr txBox="1"/>
            <p:nvPr/>
          </p:nvSpPr>
          <p:spPr>
            <a:xfrm>
              <a:off x="6849823" y="3333285"/>
              <a:ext cx="1689612" cy="81931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525" tIns="9525" rIns="9525" bIns="95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1500"/>
                <a:buFont typeface="Arial"/>
                <a:buNone/>
              </a:pPr>
              <a:r>
                <a:rPr lang="fr-FR" sz="15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Exécution abroad</a:t>
              </a:r>
              <a:endParaRPr sz="15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7"/>
          <p:cNvSpPr txBox="1">
            <a:spLocks noGrp="1"/>
          </p:cNvSpPr>
          <p:nvPr>
            <p:ph type="title"/>
          </p:nvPr>
        </p:nvSpPr>
        <p:spPr>
          <a:xfrm>
            <a:off x="838200" y="620392"/>
            <a:ext cx="3374136" cy="5504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4000"/>
              <a:buFont typeface="Arial"/>
              <a:buNone/>
            </a:pPr>
            <a:r>
              <a:rPr lang="fr-FR"/>
              <a:t>Sovereign immunities</a:t>
            </a:r>
            <a:endParaRPr/>
          </a:p>
        </p:txBody>
      </p:sp>
      <p:grpSp>
        <p:nvGrpSpPr>
          <p:cNvPr id="215" name="Google Shape;215;p7"/>
          <p:cNvGrpSpPr/>
          <p:nvPr/>
        </p:nvGrpSpPr>
        <p:grpSpPr>
          <a:xfrm>
            <a:off x="6005946" y="703519"/>
            <a:ext cx="4838284" cy="2566152"/>
            <a:chOff x="0" y="0"/>
            <a:chExt cx="4838284" cy="2566152"/>
          </a:xfrm>
        </p:grpSpPr>
        <p:sp>
          <p:nvSpPr>
            <p:cNvPr id="216" name="Google Shape;216;p7"/>
            <p:cNvSpPr/>
            <p:nvPr/>
          </p:nvSpPr>
          <p:spPr>
            <a:xfrm rot="-300000">
              <a:off x="14847" y="1007748"/>
              <a:ext cx="4808589" cy="550656"/>
            </a:xfrm>
            <a:prstGeom prst="mathMinus">
              <a:avLst>
                <a:gd name="adj1" fmla="val 23520"/>
              </a:avLst>
            </a:prstGeom>
            <a:solidFill>
              <a:srgbClr val="AEB2B8"/>
            </a:solidFill>
            <a:ln w="12700" cap="flat" cmpd="sng">
              <a:solidFill>
                <a:schemeClr val="l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7"/>
            <p:cNvSpPr/>
            <p:nvPr/>
          </p:nvSpPr>
          <p:spPr>
            <a:xfrm>
              <a:off x="580594" y="128307"/>
              <a:ext cx="1451485" cy="1026461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chemeClr val="dk2"/>
            </a:solidFill>
            <a:ln w="12700" cap="flat" cmpd="sng">
              <a:solidFill>
                <a:schemeClr val="l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7"/>
            <p:cNvSpPr/>
            <p:nvPr/>
          </p:nvSpPr>
          <p:spPr>
            <a:xfrm>
              <a:off x="2564290" y="0"/>
              <a:ext cx="1548250" cy="10777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7"/>
            <p:cNvSpPr txBox="1"/>
            <p:nvPr/>
          </p:nvSpPr>
          <p:spPr>
            <a:xfrm>
              <a:off x="2564290" y="0"/>
              <a:ext cx="1548250" cy="10777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42225" rIns="142225" bIns="142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fr-FR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Immunity from jurisdiction</a:t>
              </a:r>
              <a:endPara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7"/>
            <p:cNvSpPr/>
            <p:nvPr/>
          </p:nvSpPr>
          <p:spPr>
            <a:xfrm>
              <a:off x="2806204" y="1411384"/>
              <a:ext cx="1451485" cy="1026461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chemeClr val="dk2"/>
            </a:solidFill>
            <a:ln w="12700" cap="flat" cmpd="sng">
              <a:solidFill>
                <a:schemeClr val="l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7"/>
            <p:cNvSpPr/>
            <p:nvPr/>
          </p:nvSpPr>
          <p:spPr>
            <a:xfrm>
              <a:off x="725742" y="1488368"/>
              <a:ext cx="1548250" cy="10777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7"/>
            <p:cNvSpPr txBox="1"/>
            <p:nvPr/>
          </p:nvSpPr>
          <p:spPr>
            <a:xfrm>
              <a:off x="725742" y="1488368"/>
              <a:ext cx="1548250" cy="107778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42225" tIns="142225" rIns="142225" bIns="14222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lang="fr-FR" sz="20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Immunity from execution</a:t>
              </a:r>
              <a:endPara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3" name="Google Shape;223;p7"/>
          <p:cNvSpPr/>
          <p:nvPr/>
        </p:nvSpPr>
        <p:spPr>
          <a:xfrm flipH="1">
            <a:off x="5639829" y="3474964"/>
            <a:ext cx="5570516" cy="2769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6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United Nations Convention on </a:t>
            </a:r>
            <a:r>
              <a:rPr lang="fr-FR" sz="1600" b="1" dirty="0" err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Jurisdictional</a:t>
            </a:r>
            <a:r>
              <a:rPr lang="fr-FR" sz="16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1600" b="1" dirty="0" err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Immunities</a:t>
            </a:r>
            <a:r>
              <a:rPr lang="fr-FR" sz="16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of States and </a:t>
            </a:r>
            <a:r>
              <a:rPr lang="fr-FR" sz="1600" b="1" dirty="0" err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Their</a:t>
            </a:r>
            <a:r>
              <a:rPr lang="fr-FR" sz="16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sz="1600" b="1" dirty="0" err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Property</a:t>
            </a:r>
            <a:r>
              <a:rPr lang="fr-FR" sz="16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, New York, 2 </a:t>
            </a:r>
            <a:r>
              <a:rPr lang="fr-FR" sz="1600" b="1" dirty="0" err="1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December</a:t>
            </a:r>
            <a:r>
              <a:rPr lang="fr-FR" sz="1600" b="1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2004 </a:t>
            </a:r>
            <a:endParaRPr sz="1600" dirty="0">
              <a:solidFill>
                <a:srgbClr val="C00000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Article 20 -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Effect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of consent to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jurisdiction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to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measures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constraint</a:t>
            </a:r>
            <a:r>
              <a:rPr lang="fr-FR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Where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consent to the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measures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constraint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is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required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under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articles 18 and 19, </a:t>
            </a:r>
            <a:r>
              <a:rPr lang="fr-FR" u="sng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consent to the </a:t>
            </a:r>
            <a:r>
              <a:rPr lang="fr-FR" u="sng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exercise</a:t>
            </a:r>
            <a:r>
              <a:rPr lang="fr-FR" u="sng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fr-FR" u="sng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jurisdiction</a:t>
            </a:r>
            <a:r>
              <a:rPr lang="fr-FR" u="sng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u="sng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under</a:t>
            </a:r>
            <a:r>
              <a:rPr lang="fr-FR" u="sng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article 7 </a:t>
            </a:r>
            <a:r>
              <a:rPr lang="fr-FR" u="sng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shall</a:t>
            </a:r>
            <a:r>
              <a:rPr lang="fr-FR" u="sng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not </a:t>
            </a:r>
            <a:r>
              <a:rPr lang="fr-FR" u="sng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imply</a:t>
            </a:r>
            <a:r>
              <a:rPr lang="fr-FR" u="sng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consent to the </a:t>
            </a:r>
            <a:r>
              <a:rPr lang="fr-FR" u="sng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taking</a:t>
            </a:r>
            <a:r>
              <a:rPr lang="fr-FR" u="sng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fr-FR" u="sng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measures</a:t>
            </a:r>
            <a:r>
              <a:rPr lang="fr-FR" u="sng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of </a:t>
            </a:r>
            <a:r>
              <a:rPr lang="fr-FR" u="sng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constraint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Constraint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subjected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to: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	-Express consent of the State (and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qualified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?); or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	-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Specific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allocation of the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goods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; or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	-The nature of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property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induces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its</a:t>
            </a:r>
            <a:r>
              <a:rPr lang="fr-FR" dirty="0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commercial </a:t>
            </a:r>
            <a:r>
              <a:rPr lang="fr-FR" dirty="0" err="1">
                <a:solidFill>
                  <a:schemeClr val="tx2">
                    <a:lumMod val="5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purpose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41927"/>
              </a:buClr>
              <a:buSzPts val="4000"/>
              <a:buFont typeface="Arial"/>
              <a:buNone/>
            </a:pPr>
            <a:r>
              <a:rPr lang="fr-FR"/>
              <a:t>Enforcement procedures</a:t>
            </a:r>
            <a:endParaRPr/>
          </a:p>
        </p:txBody>
      </p:sp>
      <p:grpSp>
        <p:nvGrpSpPr>
          <p:cNvPr id="229" name="Google Shape;229;p8"/>
          <p:cNvGrpSpPr/>
          <p:nvPr/>
        </p:nvGrpSpPr>
        <p:grpSpPr>
          <a:xfrm>
            <a:off x="3519238" y="1764442"/>
            <a:ext cx="6095634" cy="2607468"/>
            <a:chOff x="183" y="297"/>
            <a:chExt cx="6095634" cy="2607468"/>
          </a:xfrm>
        </p:grpSpPr>
        <p:sp>
          <p:nvSpPr>
            <p:cNvPr id="230" name="Google Shape;230;p8"/>
            <p:cNvSpPr/>
            <p:nvPr/>
          </p:nvSpPr>
          <p:spPr>
            <a:xfrm rot="-5400000">
              <a:off x="183" y="297"/>
              <a:ext cx="2607468" cy="2607468"/>
            </a:xfrm>
            <a:prstGeom prst="downArrow">
              <a:avLst>
                <a:gd name="adj1" fmla="val 50000"/>
                <a:gd name="adj2" fmla="val 35000"/>
              </a:avLst>
            </a:prstGeom>
            <a:gradFill>
              <a:gsLst>
                <a:gs pos="0">
                  <a:srgbClr val="6EA5DA"/>
                </a:gs>
                <a:gs pos="50000">
                  <a:srgbClr val="529BDA"/>
                </a:gs>
                <a:gs pos="100000">
                  <a:srgbClr val="4188C8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8"/>
            <p:cNvSpPr txBox="1"/>
            <p:nvPr/>
          </p:nvSpPr>
          <p:spPr>
            <a:xfrm>
              <a:off x="184" y="652163"/>
              <a:ext cx="2151161" cy="13037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0675" tIns="170675" rIns="170675" bIns="1706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lang="fr-FR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Monitoring procedures/ follow up</a:t>
              </a:r>
              <a:endParaRPr/>
            </a:p>
          </p:txBody>
        </p:sp>
        <p:sp>
          <p:nvSpPr>
            <p:cNvPr id="232" name="Google Shape;232;p8"/>
            <p:cNvSpPr/>
            <p:nvPr/>
          </p:nvSpPr>
          <p:spPr>
            <a:xfrm rot="5400000">
              <a:off x="3488348" y="297"/>
              <a:ext cx="2607468" cy="2607468"/>
            </a:xfrm>
            <a:prstGeom prst="downArrow">
              <a:avLst>
                <a:gd name="adj1" fmla="val 50000"/>
                <a:gd name="adj2" fmla="val 35000"/>
              </a:avLst>
            </a:prstGeom>
            <a:gradFill>
              <a:gsLst>
                <a:gs pos="0">
                  <a:srgbClr val="6EA5DA"/>
                </a:gs>
                <a:gs pos="50000">
                  <a:srgbClr val="529BDA"/>
                </a:gs>
                <a:gs pos="100000">
                  <a:srgbClr val="4188C8"/>
                </a:gs>
              </a:gsLst>
              <a:lin ang="5400000" scaled="0"/>
            </a:gra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8"/>
            <p:cNvSpPr txBox="1"/>
            <p:nvPr/>
          </p:nvSpPr>
          <p:spPr>
            <a:xfrm>
              <a:off x="3944656" y="652164"/>
              <a:ext cx="2151161" cy="130373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70675" tIns="170675" rIns="170675" bIns="170675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lt1"/>
                </a:buClr>
                <a:buSzPts val="2400"/>
                <a:buFont typeface="Arial"/>
                <a:buNone/>
              </a:pPr>
              <a:r>
                <a:rPr lang="fr-FR" sz="240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Infringement procedures</a:t>
              </a:r>
              <a:endParaRPr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4" name="Google Shape;234;p8"/>
          <p:cNvSpPr/>
          <p:nvPr/>
        </p:nvSpPr>
        <p:spPr>
          <a:xfrm>
            <a:off x="4370811" y="4695080"/>
            <a:ext cx="4392488" cy="1512168"/>
          </a:xfrm>
          <a:prstGeom prst="rect">
            <a:avLst/>
          </a:prstGeom>
          <a:solidFill>
            <a:srgbClr val="F4B081"/>
          </a:solidFill>
          <a:ln w="12700" cap="flat" cmpd="sng">
            <a:solidFill>
              <a:srgbClr val="F4B08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Domestic enforcement mechanisms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Comparative law</a:t>
            </a: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272</Words>
  <Application>Microsoft Office PowerPoint</Application>
  <PresentationFormat>Grand écran</PresentationFormat>
  <Paragraphs>67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Global Environmental Litigation</vt:lpstr>
      <vt:lpstr>Chapter 4. Outcome of the proceedings – Settlements and decisions</vt:lpstr>
      <vt:lpstr>Possible outcomes</vt:lpstr>
      <vt:lpstr>Criteria to be considered in the assessment of the outcomes</vt:lpstr>
      <vt:lpstr>Available remedies and sanctions</vt:lpstr>
      <vt:lpstr>Territorial scope: transnational enforcement?</vt:lpstr>
      <vt:lpstr>Sovereign immunities</vt:lpstr>
      <vt:lpstr>Enforcement procedures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Environmental Litigation</dc:title>
  <dc:creator>Patrick Jacob</dc:creator>
  <cp:lastModifiedBy>Sandrine de Lonlay</cp:lastModifiedBy>
  <cp:revision>3</cp:revision>
  <dcterms:created xsi:type="dcterms:W3CDTF">2020-02-11T14:37:26Z</dcterms:created>
  <dcterms:modified xsi:type="dcterms:W3CDTF">2021-01-02T15:43:07Z</dcterms:modified>
</cp:coreProperties>
</file>