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8" r:id="rId2"/>
    <p:sldId id="256" r:id="rId3"/>
    <p:sldId id="298" r:id="rId4"/>
    <p:sldId id="261" r:id="rId5"/>
    <p:sldId id="307" r:id="rId6"/>
    <p:sldId id="308" r:id="rId7"/>
    <p:sldId id="313" r:id="rId8"/>
    <p:sldId id="311" r:id="rId9"/>
    <p:sldId id="314" r:id="rId10"/>
    <p:sldId id="315" r:id="rId11"/>
    <p:sldId id="303" r:id="rId12"/>
    <p:sldId id="316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927"/>
    <a:srgbClr val="095184"/>
    <a:srgbClr val="004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C0945-A822-4125-9C57-5655E7FE4728}" type="datetimeFigureOut">
              <a:rPr lang="fr-FR" smtClean="0"/>
              <a:t>02/01/2021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952E2-87C8-4548-A17C-9B0B1C127D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12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3952E2-87C8-4548-A17C-9B0B1C127D3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72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974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4758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067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235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8753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001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81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435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676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322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E08D4C-17E1-4C81-8FAB-4CD40D300AE8}" type="datetimeFigureOut">
              <a:rPr lang="lv-LV" smtClean="0"/>
              <a:t>02.01.2021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63036-5B1A-4076-AEDF-BBF199BD7C6F}" type="slidenum">
              <a:rPr lang="lv-LV" smtClean="0"/>
              <a:t>‹N°›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813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9633" y="6335501"/>
            <a:ext cx="1076786" cy="410822"/>
          </a:xfrm>
          <a:prstGeom prst="rect">
            <a:avLst/>
          </a:prstGeom>
        </p:spPr>
      </p:pic>
      <p:pic>
        <p:nvPicPr>
          <p:cNvPr id="1026" name="Picture 2" descr="Image result for erasmus+ 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435" y="6364767"/>
            <a:ext cx="1337572" cy="3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095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C41927"/>
              </a:solidFill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11887200" y="5899577"/>
            <a:ext cx="304800" cy="655968"/>
            <a:chOff x="11982448" y="6104563"/>
            <a:chExt cx="209552" cy="450982"/>
          </a:xfrm>
        </p:grpSpPr>
        <p:sp>
          <p:nvSpPr>
            <p:cNvPr id="22" name="Right Triangle 21"/>
            <p:cNvSpPr/>
            <p:nvPr userDrawn="1"/>
          </p:nvSpPr>
          <p:spPr>
            <a:xfrm flipV="1">
              <a:off x="11982448" y="6330799"/>
              <a:ext cx="208172" cy="22474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Right Triangle 15"/>
            <p:cNvSpPr/>
            <p:nvPr userDrawn="1"/>
          </p:nvSpPr>
          <p:spPr>
            <a:xfrm flipH="1">
              <a:off x="11982448" y="6104563"/>
              <a:ext cx="209552" cy="22623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392503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C4192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investment/mne/ncps.htm" TargetMode="External"/><Relationship Id="rId2" Type="http://schemas.openxmlformats.org/officeDocument/2006/relationships/hyperlink" Target="http://mneguidelines.oecd.org/guideline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421B4C-AA27-4F32-AA73-DA587F272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6110"/>
            <a:ext cx="6769978" cy="5905761"/>
          </a:xfrm>
          <a:custGeom>
            <a:avLst/>
            <a:gdLst>
              <a:gd name="connsiteX0" fmla="*/ 0 w 6769978"/>
              <a:gd name="connsiteY0" fmla="*/ 0 h 5905761"/>
              <a:gd name="connsiteX1" fmla="*/ 6769978 w 6769978"/>
              <a:gd name="connsiteY1" fmla="*/ 0 h 5905761"/>
              <a:gd name="connsiteX2" fmla="*/ 3973138 w 6769978"/>
              <a:gd name="connsiteY2" fmla="*/ 5905761 h 5905761"/>
              <a:gd name="connsiteX3" fmla="*/ 0 w 6769978"/>
              <a:gd name="connsiteY3" fmla="*/ 5905761 h 5905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69978" h="5905761">
                <a:moveTo>
                  <a:pt x="0" y="0"/>
                </a:moveTo>
                <a:lnTo>
                  <a:pt x="6769978" y="0"/>
                </a:lnTo>
                <a:lnTo>
                  <a:pt x="3973138" y="5905761"/>
                </a:lnTo>
                <a:lnTo>
                  <a:pt x="0" y="5905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505" y="1339600"/>
            <a:ext cx="4580776" cy="2610042"/>
          </a:xfrm>
        </p:spPr>
        <p:txBody>
          <a:bodyPr>
            <a:normAutofit/>
          </a:bodyPr>
          <a:lstStyle/>
          <a:p>
            <a:pPr algn="l"/>
            <a:r>
              <a:rPr lang="fr-FR" sz="4600" dirty="0">
                <a:solidFill>
                  <a:srgbClr val="FFFFFF"/>
                </a:solidFill>
              </a:rPr>
              <a:t>Global </a:t>
            </a:r>
            <a:br>
              <a:rPr lang="fr-FR" sz="4600" dirty="0">
                <a:solidFill>
                  <a:srgbClr val="FFFFFF"/>
                </a:solidFill>
              </a:rPr>
            </a:br>
            <a:r>
              <a:rPr lang="fr-FR" sz="4600" dirty="0" err="1">
                <a:solidFill>
                  <a:srgbClr val="FFFFFF"/>
                </a:solidFill>
              </a:rPr>
              <a:t>Environmental</a:t>
            </a:r>
            <a:r>
              <a:rPr lang="fr-FR" sz="4600" dirty="0">
                <a:solidFill>
                  <a:srgbClr val="FFFFFF"/>
                </a:solidFill>
              </a:rPr>
              <a:t> </a:t>
            </a:r>
            <a:r>
              <a:rPr lang="fr-FR" sz="4600" dirty="0" err="1">
                <a:solidFill>
                  <a:srgbClr val="FFFFFF"/>
                </a:solidFill>
              </a:rPr>
              <a:t>Litigation</a:t>
            </a:r>
            <a:endParaRPr lang="lv-LV" sz="4600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1248" y="4373384"/>
            <a:ext cx="3405900" cy="829055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fr-FR" sz="1900" dirty="0">
                <a:solidFill>
                  <a:srgbClr val="FFFFFF"/>
                </a:solidFill>
              </a:rPr>
              <a:t>Pr. Sandrine Clavel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Dr. Aude-Solveig Epstein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Pr. Patrick Jacob</a:t>
            </a:r>
            <a:endParaRPr lang="lv-LV" sz="1900" dirty="0">
              <a:solidFill>
                <a:srgbClr val="FFFFFF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89C28F0-3951-4208-9C52-E4D2C86A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769977" y="2278514"/>
            <a:ext cx="4580777" cy="28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5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69165D-0A06-4036-A840-18C252AEB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858" y="5110423"/>
            <a:ext cx="10906061" cy="67154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j-cs"/>
              </a:rPr>
              <a:t>Follow-up of the case</a:t>
            </a:r>
          </a:p>
        </p:txBody>
      </p:sp>
      <p:sp>
        <p:nvSpPr>
          <p:cNvPr id="64" name="Rectangle 38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BAEF59-B300-43BE-89B9-E1594470D7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41" r="1" b="21866"/>
          <a:stretch/>
        </p:blipFill>
        <p:spPr>
          <a:xfrm>
            <a:off x="2170027" y="966525"/>
            <a:ext cx="7851943" cy="35546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2057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9498" y="908344"/>
            <a:ext cx="5244301" cy="1538130"/>
          </a:xfrm>
        </p:spPr>
        <p:txBody>
          <a:bodyPr>
            <a:normAutofit/>
          </a:bodyPr>
          <a:lstStyle/>
          <a:p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Further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from HR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NGOs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2" name="Freeform 6">
            <a:extLst>
              <a:ext uri="{FF2B5EF4-FFF2-40B4-BE49-F238E27FC236}">
                <a16:creationId xmlns:a16="http://schemas.microsoft.com/office/drawing/2014/main" id="{B6C29DB0-17E9-42FF-986E-0B7F493F4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6">
            <a:extLst>
              <a:ext uri="{FF2B5EF4-FFF2-40B4-BE49-F238E27FC236}">
                <a16:creationId xmlns:a16="http://schemas.microsoft.com/office/drawing/2014/main" id="{115AD956-A5B6-4760-B8B2-11E2DF6B0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158" y="2706865"/>
            <a:ext cx="5383652" cy="347009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400" b="1" dirty="0"/>
              <a:t>Information </a:t>
            </a:r>
            <a:r>
              <a:rPr lang="fr-FR" sz="2400" b="1" dirty="0" err="1"/>
              <a:t>campaigns</a:t>
            </a:r>
            <a:endParaRPr lang="fr-FR" sz="2400" b="1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FR" dirty="0"/>
              <a:t>Survival, </a:t>
            </a:r>
            <a:r>
              <a:rPr lang="fr-FR" dirty="0" err="1"/>
              <a:t>Minority</a:t>
            </a:r>
            <a:r>
              <a:rPr lang="fr-FR" dirty="0"/>
              <a:t> Rights…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fr-FR" dirty="0" err="1"/>
              <a:t>BuzzFeed</a:t>
            </a:r>
            <a:r>
              <a:rPr lang="fr-FR" dirty="0"/>
              <a:t> News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400" b="1" dirty="0"/>
              <a:t>Complaint </a:t>
            </a:r>
            <a:r>
              <a:rPr lang="fr-FR" sz="2400" b="1" dirty="0" err="1"/>
              <a:t>before</a:t>
            </a:r>
            <a:r>
              <a:rPr lang="fr-FR" sz="2400" b="1" dirty="0"/>
              <a:t> the UNDP : 2018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dirty="0"/>
              <a:t>Draft Report 6 July 2020</a:t>
            </a:r>
            <a:endParaRPr lang="fr-FR" b="1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fr-FR" sz="2400" b="1" dirty="0"/>
              <a:t>Impact</a:t>
            </a:r>
          </a:p>
          <a:p>
            <a:pPr marL="742950" lvl="2" indent="-285750" algn="just">
              <a:buFont typeface="Wingdings" panose="05000000000000000000" pitchFamily="2" charset="2"/>
              <a:buChar char="§"/>
            </a:pPr>
            <a:r>
              <a:rPr lang="en-US" sz="2400" dirty="0"/>
              <a:t>Withdrawal of financial support from several States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5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030B6C-2E3A-4C4E-AFC3-03BA066CC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455" y="1262062"/>
            <a:ext cx="2139851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62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72FD1-91EA-4A76-A9FA-F38B428A6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8" y="4675886"/>
            <a:ext cx="3685032" cy="16083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j-cs"/>
              </a:rPr>
              <a:t>Further Steps from WWF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1"/>
            <a:ext cx="12192002" cy="448944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28">
            <a:extLst>
              <a:ext uri="{FF2B5EF4-FFF2-40B4-BE49-F238E27FC236}">
                <a16:creationId xmlns:a16="http://schemas.microsoft.com/office/drawing/2014/main" id="{07A0C51E-5464-4470-855E-CA530A59B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59557" y="640091"/>
            <a:ext cx="8072887" cy="355090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E39DF9A-E8FA-4A0A-B09F-54B8A0763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44" r="8537" b="1"/>
          <a:stretch/>
        </p:blipFill>
        <p:spPr>
          <a:xfrm>
            <a:off x="2184401" y="749300"/>
            <a:ext cx="7823199" cy="3343043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F391832-D505-42CB-B2CD-158BAB8A87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64100" y="4675886"/>
            <a:ext cx="6675627" cy="19644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  <a:cs typeface="+mn-cs"/>
              </a:rPr>
              <a:t>Mandate given to an independent panel to investigate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  <a:cs typeface="+mn-cs"/>
              </a:rPr>
              <a:t>2020 Report: Embedding Human Rights in Nature Conservation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  <a:cs typeface="+mn-cs"/>
              </a:rPr>
              <a:t>WWF Public Statement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  <a:cs typeface="+mn-cs"/>
              </a:rPr>
              <a:t>Various HR NGOs’ Statements</a:t>
            </a:r>
          </a:p>
          <a:p>
            <a:r>
              <a:rPr lang="en-US" sz="1100" dirty="0">
                <a:latin typeface="+mn-lt"/>
                <a:cs typeface="+mn-cs"/>
              </a:rPr>
              <a:t>L. Dominguez, C. </a:t>
            </a:r>
            <a:r>
              <a:rPr lang="en-US" sz="1100" dirty="0" err="1">
                <a:latin typeface="+mn-lt"/>
                <a:cs typeface="+mn-cs"/>
              </a:rPr>
              <a:t>Luoma</a:t>
            </a:r>
            <a:r>
              <a:rPr lang="en-US" sz="1100" dirty="0">
                <a:latin typeface="+mn-lt"/>
                <a:cs typeface="+mn-cs"/>
              </a:rPr>
              <a:t>, </a:t>
            </a:r>
            <a:r>
              <a:rPr lang="en-US" sz="1100" i="1" dirty="0">
                <a:latin typeface="+mn-lt"/>
                <a:cs typeface="+mn-cs"/>
              </a:rPr>
              <a:t>Violent Conservation: WWF’s Failure to Prevent, Respond to and Remedy Human Rights Abuses Committed on its Watch</a:t>
            </a:r>
            <a:r>
              <a:rPr lang="en-US" sz="1100" dirty="0">
                <a:latin typeface="+mn-lt"/>
                <a:cs typeface="+mn-cs"/>
              </a:rPr>
              <a:t>, 2020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11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139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242742-D1E6-4DC8-A196-6D29AA194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351" y="433545"/>
            <a:ext cx="11139854" cy="930447"/>
          </a:xfrm>
        </p:spPr>
        <p:txBody>
          <a:bodyPr>
            <a:normAutofit/>
          </a:bodyPr>
          <a:lstStyle/>
          <a:p>
            <a:r>
              <a:rPr lang="fr-FR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Survival International v. WWF</a:t>
            </a:r>
            <a:br>
              <a:rPr lang="fr-FR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case-</a:t>
            </a:r>
            <a:r>
              <a:rPr lang="fr-FR" sz="3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</a:t>
            </a:r>
            <a:endParaRPr lang="en-GB" sz="3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405D17-C1F6-4B86-8FB7-F6ABDDF5C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4278" y="1645723"/>
            <a:ext cx="9144000" cy="420001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rgbClr val="E7E6E6"/>
                </a:solidFill>
              </a:rPr>
              <a:t>(2020)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35945773-E79A-476D-8752-AD2982DD0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0" y="2894807"/>
            <a:ext cx="5474331" cy="332641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81C855-4302-49E9-94B4-2380A4C94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468" y="2894807"/>
            <a:ext cx="5643951" cy="293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2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A4D4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8A6BF3-1232-4ECC-A6B8-0ECD20539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 (very) brief </a:t>
            </a: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summary</a:t>
            </a:r>
            <a:r>
              <a:rPr lang="fr-FR">
                <a:solidFill>
                  <a:srgbClr val="FFFFFF"/>
                </a:solidFill>
              </a:rPr>
              <a:t> of the facts</a:t>
            </a:r>
            <a:endParaRPr lang="en-GB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C4F1A8-33E7-4FC3-BE05-FDCAF6CC1C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29" r="-2" b="-2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E4CEB0-DFE9-49A4-8DB5-588BF1A36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8601" y="917724"/>
            <a:ext cx="3819144" cy="5472189"/>
          </a:xfrm>
        </p:spPr>
        <p:txBody>
          <a:bodyPr anchor="ctr">
            <a:normAutofit/>
          </a:bodyPr>
          <a:lstStyle/>
          <a:p>
            <a:r>
              <a:rPr lang="fr-FR" sz="1700" dirty="0">
                <a:solidFill>
                  <a:srgbClr val="FFFFFF"/>
                </a:solidFill>
              </a:rPr>
              <a:t>The Baka People of </a:t>
            </a:r>
            <a:r>
              <a:rPr lang="fr-FR" sz="1700" dirty="0" err="1">
                <a:solidFill>
                  <a:srgbClr val="FFFFFF"/>
                </a:solidFill>
              </a:rPr>
              <a:t>Cameroon</a:t>
            </a:r>
            <a:endParaRPr lang="en-US" sz="1700" dirty="0">
              <a:solidFill>
                <a:srgbClr val="FFFFFF"/>
              </a:solidFill>
            </a:endParaRPr>
          </a:p>
          <a:p>
            <a:r>
              <a:rPr lang="fr-FR" sz="1700" dirty="0" err="1">
                <a:solidFill>
                  <a:srgbClr val="FFFFFF"/>
                </a:solidFill>
              </a:rPr>
              <a:t>Early</a:t>
            </a:r>
            <a:r>
              <a:rPr lang="fr-FR" sz="1700" dirty="0">
                <a:solidFill>
                  <a:srgbClr val="FFFFFF"/>
                </a:solidFill>
              </a:rPr>
              <a:t> 2000s: </a:t>
            </a:r>
            <a:r>
              <a:rPr lang="fr-FR" sz="1700" dirty="0" err="1">
                <a:solidFill>
                  <a:srgbClr val="FFFFFF"/>
                </a:solidFill>
              </a:rPr>
              <a:t>Cameroon</a:t>
            </a:r>
            <a:r>
              <a:rPr lang="fr-FR" sz="1700" dirty="0">
                <a:solidFill>
                  <a:srgbClr val="FFFFFF"/>
                </a:solidFill>
              </a:rPr>
              <a:t> </a:t>
            </a:r>
            <a:r>
              <a:rPr lang="fr-FR" sz="1700" dirty="0" err="1">
                <a:solidFill>
                  <a:srgbClr val="FFFFFF"/>
                </a:solidFill>
              </a:rPr>
              <a:t>creates</a:t>
            </a:r>
            <a:r>
              <a:rPr lang="fr-FR" sz="1700" dirty="0">
                <a:solidFill>
                  <a:srgbClr val="FFFFFF"/>
                </a:solidFill>
              </a:rPr>
              <a:t> </a:t>
            </a:r>
            <a:r>
              <a:rPr lang="fr-FR" sz="1700" dirty="0" err="1">
                <a:solidFill>
                  <a:srgbClr val="FFFFFF"/>
                </a:solidFill>
              </a:rPr>
              <a:t>protected</a:t>
            </a:r>
            <a:r>
              <a:rPr lang="fr-FR" sz="1700" dirty="0">
                <a:solidFill>
                  <a:srgbClr val="FFFFFF"/>
                </a:solidFill>
              </a:rPr>
              <a:t> areas on </a:t>
            </a:r>
            <a:r>
              <a:rPr lang="fr-FR" sz="1700" dirty="0" err="1">
                <a:solidFill>
                  <a:srgbClr val="FFFFFF"/>
                </a:solidFill>
              </a:rPr>
              <a:t>Bakas</a:t>
            </a:r>
            <a:r>
              <a:rPr lang="fr-FR" sz="1700" dirty="0">
                <a:solidFill>
                  <a:srgbClr val="FFFFFF"/>
                </a:solidFill>
              </a:rPr>
              <a:t>’ </a:t>
            </a:r>
            <a:r>
              <a:rPr lang="fr-FR" sz="1700" dirty="0" err="1">
                <a:solidFill>
                  <a:srgbClr val="FFFFFF"/>
                </a:solidFill>
              </a:rPr>
              <a:t>territories</a:t>
            </a:r>
            <a:endParaRPr lang="en-US" sz="1700" dirty="0">
              <a:solidFill>
                <a:srgbClr val="FFFFFF"/>
              </a:solidFill>
            </a:endParaRPr>
          </a:p>
          <a:p>
            <a:r>
              <a:rPr lang="fr-FR" sz="1700" dirty="0">
                <a:solidFill>
                  <a:srgbClr val="FFFFFF"/>
                </a:solidFill>
              </a:rPr>
              <a:t>The Baka People, </a:t>
            </a:r>
            <a:r>
              <a:rPr lang="fr-FR" sz="1700" dirty="0" err="1">
                <a:solidFill>
                  <a:srgbClr val="FFFFFF"/>
                </a:solidFill>
              </a:rPr>
              <a:t>legally</a:t>
            </a:r>
            <a:r>
              <a:rPr lang="fr-FR" sz="1700" dirty="0">
                <a:solidFill>
                  <a:srgbClr val="FFFFFF"/>
                </a:solidFill>
              </a:rPr>
              <a:t> </a:t>
            </a:r>
            <a:r>
              <a:rPr lang="fr-FR" sz="1700" dirty="0" err="1">
                <a:solidFill>
                  <a:srgbClr val="FFFFFF"/>
                </a:solidFill>
              </a:rPr>
              <a:t>deprived</a:t>
            </a:r>
            <a:r>
              <a:rPr lang="fr-FR" sz="1700" dirty="0">
                <a:solidFill>
                  <a:srgbClr val="FFFFFF"/>
                </a:solidFill>
              </a:rPr>
              <a:t> of </a:t>
            </a:r>
            <a:r>
              <a:rPr lang="fr-FR" sz="1700" dirty="0" err="1">
                <a:solidFill>
                  <a:srgbClr val="FFFFFF"/>
                </a:solidFill>
              </a:rPr>
              <a:t>access</a:t>
            </a:r>
            <a:r>
              <a:rPr lang="fr-FR" sz="1700" dirty="0">
                <a:solidFill>
                  <a:srgbClr val="FFFFFF"/>
                </a:solidFill>
              </a:rPr>
              <a:t> to the </a:t>
            </a:r>
            <a:r>
              <a:rPr lang="fr-FR" sz="1700" dirty="0" err="1">
                <a:solidFill>
                  <a:srgbClr val="FFFFFF"/>
                </a:solidFill>
              </a:rPr>
              <a:t>forest</a:t>
            </a:r>
            <a:r>
              <a:rPr lang="fr-FR" sz="1700" dirty="0">
                <a:solidFill>
                  <a:srgbClr val="FFFFFF"/>
                </a:solidFill>
              </a:rPr>
              <a:t>, </a:t>
            </a:r>
            <a:r>
              <a:rPr lang="fr-FR" sz="1700" dirty="0" err="1">
                <a:solidFill>
                  <a:srgbClr val="FFFFFF"/>
                </a:solidFill>
              </a:rPr>
              <a:t>is</a:t>
            </a:r>
            <a:r>
              <a:rPr lang="fr-FR" sz="1700" dirty="0">
                <a:solidFill>
                  <a:srgbClr val="FFFFFF"/>
                </a:solidFill>
              </a:rPr>
              <a:t> </a:t>
            </a:r>
            <a:r>
              <a:rPr lang="fr-FR" sz="1700" dirty="0" err="1">
                <a:solidFill>
                  <a:srgbClr val="FFFFFF"/>
                </a:solidFill>
              </a:rPr>
              <a:t>subjected</a:t>
            </a:r>
            <a:r>
              <a:rPr lang="fr-FR" sz="1700" dirty="0">
                <a:solidFill>
                  <a:srgbClr val="FFFFFF"/>
                </a:solidFill>
              </a:rPr>
              <a:t> to abuses by police </a:t>
            </a:r>
            <a:r>
              <a:rPr lang="fr-FR" sz="1700" dirty="0" err="1">
                <a:solidFill>
                  <a:srgbClr val="FFFFFF"/>
                </a:solidFill>
              </a:rPr>
              <a:t>authorities</a:t>
            </a:r>
            <a:r>
              <a:rPr lang="fr-FR" sz="1700" dirty="0">
                <a:solidFill>
                  <a:srgbClr val="FFFFFF"/>
                </a:solidFill>
              </a:rPr>
              <a:t> as </a:t>
            </a:r>
            <a:r>
              <a:rPr lang="fr-FR" sz="1700" dirty="0" err="1">
                <a:solidFill>
                  <a:srgbClr val="FFFFFF"/>
                </a:solidFill>
              </a:rPr>
              <a:t>well</a:t>
            </a:r>
            <a:r>
              <a:rPr lang="fr-FR" sz="1700" dirty="0">
                <a:solidFill>
                  <a:srgbClr val="FFFFFF"/>
                </a:solidFill>
              </a:rPr>
              <a:t> as </a:t>
            </a:r>
            <a:r>
              <a:rPr lang="fr-FR" sz="1700" dirty="0" err="1">
                <a:solidFill>
                  <a:srgbClr val="FFFFFF"/>
                </a:solidFill>
              </a:rPr>
              <a:t>ecoguards</a:t>
            </a:r>
            <a:r>
              <a:rPr lang="fr-FR" sz="1700" dirty="0">
                <a:solidFill>
                  <a:srgbClr val="FFFFFF"/>
                </a:solidFill>
              </a:rPr>
              <a:t>.</a:t>
            </a:r>
            <a:endParaRPr lang="en-US" sz="1700" dirty="0">
              <a:solidFill>
                <a:srgbClr val="FFFFFF"/>
              </a:solidFill>
            </a:endParaRPr>
          </a:p>
          <a:p>
            <a:r>
              <a:rPr lang="fr-FR" sz="1700" dirty="0">
                <a:solidFill>
                  <a:srgbClr val="FFFFFF"/>
                </a:solidFill>
              </a:rPr>
              <a:t>Survival International, a HR NGO, claims WWF to </a:t>
            </a:r>
            <a:r>
              <a:rPr lang="fr-FR" sz="1700" dirty="0" err="1">
                <a:solidFill>
                  <a:srgbClr val="FFFFFF"/>
                </a:solidFill>
              </a:rPr>
              <a:t>be</a:t>
            </a:r>
            <a:r>
              <a:rPr lang="fr-FR" sz="1700" dirty="0">
                <a:solidFill>
                  <a:srgbClr val="FFFFFF"/>
                </a:solidFill>
              </a:rPr>
              <a:t> </a:t>
            </a:r>
            <a:r>
              <a:rPr lang="fr-FR" sz="1700" dirty="0" err="1">
                <a:solidFill>
                  <a:srgbClr val="FFFFFF"/>
                </a:solidFill>
              </a:rPr>
              <a:t>partly</a:t>
            </a:r>
            <a:r>
              <a:rPr lang="fr-FR" sz="1700" dirty="0">
                <a:solidFill>
                  <a:srgbClr val="FFFFFF"/>
                </a:solidFill>
              </a:rPr>
              <a:t> </a:t>
            </a:r>
            <a:r>
              <a:rPr lang="fr-FR" sz="1700" dirty="0" err="1">
                <a:solidFill>
                  <a:srgbClr val="FFFFFF"/>
                </a:solidFill>
              </a:rPr>
              <a:t>responsible</a:t>
            </a:r>
            <a:r>
              <a:rPr lang="fr-FR" sz="1700" dirty="0">
                <a:solidFill>
                  <a:srgbClr val="FFFFFF"/>
                </a:solidFill>
              </a:rPr>
              <a:t> as </a:t>
            </a:r>
            <a:r>
              <a:rPr lang="fr-FR" sz="1700" dirty="0" err="1">
                <a:solidFill>
                  <a:srgbClr val="FFFFFF"/>
                </a:solidFill>
              </a:rPr>
              <a:t>supervisor</a:t>
            </a:r>
            <a:r>
              <a:rPr lang="fr-FR" sz="1700" dirty="0">
                <a:solidFill>
                  <a:srgbClr val="FFFFFF"/>
                </a:solidFill>
              </a:rPr>
              <a:t> of </a:t>
            </a:r>
            <a:r>
              <a:rPr lang="fr-FR" sz="1700" dirty="0" err="1">
                <a:solidFill>
                  <a:srgbClr val="FFFFFF"/>
                </a:solidFill>
              </a:rPr>
              <a:t>ecoguards</a:t>
            </a:r>
            <a:endParaRPr lang="fr-FR" sz="1700" dirty="0">
              <a:solidFill>
                <a:srgbClr val="FFFFFF"/>
              </a:solidFill>
            </a:endParaRPr>
          </a:p>
          <a:p>
            <a:r>
              <a:rPr lang="fr-FR" sz="1700" dirty="0">
                <a:solidFill>
                  <a:srgbClr val="FFFFFF"/>
                </a:solidFill>
              </a:rPr>
              <a:t>SI </a:t>
            </a:r>
            <a:r>
              <a:rPr lang="fr-FR" sz="1700" dirty="0" err="1">
                <a:solidFill>
                  <a:srgbClr val="FFFFFF"/>
                </a:solidFill>
              </a:rPr>
              <a:t>fills</a:t>
            </a:r>
            <a:r>
              <a:rPr lang="fr-FR" sz="1700" dirty="0">
                <a:solidFill>
                  <a:srgbClr val="FFFFFF"/>
                </a:solidFill>
              </a:rPr>
              <a:t> a </a:t>
            </a:r>
            <a:r>
              <a:rPr lang="fr-FR" sz="1700" dirty="0" err="1">
                <a:solidFill>
                  <a:srgbClr val="FFFFFF"/>
                </a:solidFill>
              </a:rPr>
              <a:t>request</a:t>
            </a:r>
            <a:r>
              <a:rPr lang="fr-FR" sz="1700" dirty="0">
                <a:solidFill>
                  <a:srgbClr val="FFFFFF"/>
                </a:solidFill>
              </a:rPr>
              <a:t> against WWF </a:t>
            </a:r>
            <a:r>
              <a:rPr lang="fr-FR" sz="1700" dirty="0" err="1">
                <a:solidFill>
                  <a:srgbClr val="FFFFFF"/>
                </a:solidFill>
              </a:rPr>
              <a:t>before</a:t>
            </a:r>
            <a:r>
              <a:rPr lang="fr-FR" sz="1700" dirty="0">
                <a:solidFill>
                  <a:srgbClr val="FFFFFF"/>
                </a:solidFill>
              </a:rPr>
              <a:t> the </a:t>
            </a:r>
            <a:r>
              <a:rPr lang="fr-FR" sz="1700" dirty="0" err="1">
                <a:solidFill>
                  <a:srgbClr val="FFFFFF"/>
                </a:solidFill>
              </a:rPr>
              <a:t>Swiss</a:t>
            </a:r>
            <a:r>
              <a:rPr lang="fr-FR" sz="1700" dirty="0">
                <a:solidFill>
                  <a:srgbClr val="FFFFFF"/>
                </a:solidFill>
              </a:rPr>
              <a:t> OECD NCP</a:t>
            </a:r>
            <a:endParaRPr lang="en-US" sz="1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131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28DC104-9306-4195-89F3-C76F109E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Mapping the dispute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ABE8981-FE25-448B-925B-AB16B1D52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en-US" sz="2200" dirty="0"/>
              <a:t>Place of alleged wrongful behavior: Cameroon</a:t>
            </a:r>
          </a:p>
          <a:p>
            <a:pPr lvl="1"/>
            <a:r>
              <a:rPr lang="en-US" sz="1800" dirty="0"/>
              <a:t>And later, Congo</a:t>
            </a:r>
          </a:p>
          <a:p>
            <a:r>
              <a:rPr lang="en-US" sz="2200" dirty="0"/>
              <a:t>WWF International’ s headquarters: Switzerland</a:t>
            </a:r>
          </a:p>
          <a:p>
            <a:r>
              <a:rPr lang="en-US" sz="2200" dirty="0"/>
              <a:t>OECD NCP of reference: Switzerland</a:t>
            </a:r>
          </a:p>
          <a:p>
            <a:r>
              <a:rPr lang="en-US" sz="2200" dirty="0"/>
              <a:t>UNDP: New-York, USA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D26D5D-8B1D-44AC-8B9F-20D81D58E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8" y="2516777"/>
            <a:ext cx="6869093" cy="366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227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B2FAF3C-F36A-4612-B00B-E737FEB1E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23420AEB-7D6F-4338-9CD8-7B9637617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9551E9D5-67C0-42B0-9796-909C1B9DF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9CB4C9E0-236E-426D-88FB-50ACF81BC9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1A11A9AC-1E25-429F-A3A8-67DED3DF4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66E126C4-E1AC-4DDC-87CB-5D8B4605C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B1DE6C75-DCE1-4942-8E8D-ECA1D1773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F5459AD3-234D-4C3B-BD9C-92B3377BD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5593DA70-95B1-425C-BF35-F923099D6F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0514C5B5-A5F4-4421-879B-17D39CA64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E165685F-E0CE-4CA0-9ECE-F8AE4F3D5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5">
              <a:extLst>
                <a:ext uri="{FF2B5EF4-FFF2-40B4-BE49-F238E27FC236}">
                  <a16:creationId xmlns:a16="http://schemas.microsoft.com/office/drawing/2014/main" id="{C556BC16-0C87-4FD9-A109-F5AB2056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DD9A975C-A4CA-4A81-8CA9-BF5A2995F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5B9767C7-72DF-4C7F-8A04-C8D67B7156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693F6BB9-0055-42AC-8866-E65D9275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BA9A3435-1B30-4618-BB50-E0369BD075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2D60252F-2011-4924-81EC-B25F50634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850B7881-58E3-4C9F-9ADB-04F92D4C4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FA90BB2F-2D4A-40BD-90CE-5CF30EC8D4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4DA0AE8C-7215-4A64-B19F-3F0F3E6A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Isosceles Triangle 39">
            <a:extLst>
              <a:ext uri="{FF2B5EF4-FFF2-40B4-BE49-F238E27FC236}">
                <a16:creationId xmlns:a16="http://schemas.microsoft.com/office/drawing/2014/main" id="{D8DAE7B8-0656-422E-9515-E10952688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386808"/>
            <a:ext cx="407233" cy="351063"/>
          </a:xfrm>
          <a:prstGeom prst="triangle">
            <a:avLst/>
          </a:prstGeom>
          <a:solidFill>
            <a:srgbClr val="927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47D111-1518-4F6B-A78A-35C4A8E0C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972" y="4664454"/>
            <a:ext cx="8083296" cy="94183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j-cs"/>
              </a:rPr>
              <a:t>Request filled by Survival before the Swiss OECD NCP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363DA99-BE95-4C06-82AA-917ED6556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2847" y="954593"/>
            <a:ext cx="6086306" cy="3432215"/>
          </a:xfrm>
          <a:prstGeom prst="rect">
            <a:avLst/>
          </a:prstGeom>
          <a:solidFill>
            <a:schemeClr val="bg1"/>
          </a:solidFill>
          <a:ln w="19050">
            <a:solidFill>
              <a:srgbClr val="92713D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BDFC79-3381-47A6-B5FD-FE3A2A4C5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3149" y="1302576"/>
            <a:ext cx="4872253" cy="289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5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8546053-E04B-41B3-AD6E-0A610694E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fr-FR" sz="3800" dirty="0">
                <a:solidFill>
                  <a:srgbClr val="FFFFFF"/>
                </a:solidFill>
              </a:rPr>
              <a:t>Legal basis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8CD1B1-F928-4E31-8EE5-02AF004E8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709" y="936172"/>
            <a:ext cx="7037591" cy="5802086"/>
          </a:xfrm>
        </p:spPr>
        <p:txBody>
          <a:bodyPr anchor="ctr">
            <a:norm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OECD Guidelines for Multinational Enterprises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hlinkClick r:id="rId3"/>
              </a:rPr>
              <a:t>OECD National Contact Points</a:t>
            </a:r>
            <a:endParaRPr lang="en-US" sz="2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sz="2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/>
              <a:t>The functioning of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OECD NCP</a:t>
            </a: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is it relevant to resort to the OECD NCP instead of “regular” litigation?</a:t>
            </a:r>
          </a:p>
          <a:p>
            <a:pPr marL="0" indent="0">
              <a:buNone/>
            </a:pPr>
            <a:endParaRPr lang="fr-FR" sz="2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FED38F1-7739-4535-82DF-AED73A83F051}"/>
              </a:ext>
            </a:extLst>
          </p:cNvPr>
          <p:cNvSpPr txBox="1"/>
          <p:nvPr/>
        </p:nvSpPr>
        <p:spPr>
          <a:xfrm>
            <a:off x="200641" y="4485823"/>
            <a:ext cx="34217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800" dirty="0"/>
              <a:t>Issues</a:t>
            </a:r>
          </a:p>
          <a:p>
            <a:pPr algn="ctr"/>
            <a:r>
              <a:rPr lang="fr-FR" sz="3800" dirty="0"/>
              <a:t> to </a:t>
            </a:r>
            <a:r>
              <a:rPr lang="fr-FR" sz="3800" dirty="0" err="1"/>
              <a:t>be</a:t>
            </a:r>
            <a:r>
              <a:rPr lang="fr-FR" sz="3800" dirty="0"/>
              <a:t> </a:t>
            </a:r>
            <a:r>
              <a:rPr lang="fr-FR" sz="3800" dirty="0" err="1"/>
              <a:t>discussed</a:t>
            </a:r>
            <a:endParaRPr lang="fr-FR" sz="3800" dirty="0"/>
          </a:p>
        </p:txBody>
      </p:sp>
    </p:spTree>
    <p:extLst>
      <p:ext uri="{BB962C8B-B14F-4D97-AF65-F5344CB8AC3E}">
        <p14:creationId xmlns:p14="http://schemas.microsoft.com/office/powerpoint/2010/main" val="2029597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78">
            <a:extLst>
              <a:ext uri="{FF2B5EF4-FFF2-40B4-BE49-F238E27FC236}">
                <a16:creationId xmlns:a16="http://schemas.microsoft.com/office/drawing/2014/main" id="{0F6CDC51-8D27-4BF4-AB33-7D5905E8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80">
            <a:extLst>
              <a:ext uri="{FF2B5EF4-FFF2-40B4-BE49-F238E27FC236}">
                <a16:creationId xmlns:a16="http://schemas.microsoft.com/office/drawing/2014/main" id="{24FB90F3-DFB9-42D4-B851-120249962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5145024" cy="1454051"/>
          </a:xfrm>
        </p:spPr>
        <p:txBody>
          <a:bodyPr>
            <a:normAutofit/>
          </a:bodyPr>
          <a:lstStyle/>
          <a:p>
            <a:r>
              <a:rPr lang="en-GB" sz="3700">
                <a:solidFill>
                  <a:srgbClr val="000000"/>
                </a:solidFill>
              </a:rPr>
              <a:t>Initial Statement of the NCP – 20 Dec. 2016</a:t>
            </a:r>
          </a:p>
        </p:txBody>
      </p:sp>
      <p:sp>
        <p:nvSpPr>
          <p:cNvPr id="89" name="Freeform 60">
            <a:extLst>
              <a:ext uri="{FF2B5EF4-FFF2-40B4-BE49-F238E27FC236}">
                <a16:creationId xmlns:a16="http://schemas.microsoft.com/office/drawing/2014/main" id="{DF4CE22F-8463-44F2-BE50-65D9B503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8720" y="0"/>
            <a:ext cx="3762182" cy="2258435"/>
          </a:xfrm>
          <a:custGeom>
            <a:avLst/>
            <a:gdLst>
              <a:gd name="connsiteX0" fmla="*/ 39946 w 3960192"/>
              <a:gd name="connsiteY0" fmla="*/ 0 h 2377300"/>
              <a:gd name="connsiteX1" fmla="*/ 3920247 w 3960192"/>
              <a:gd name="connsiteY1" fmla="*/ 0 h 2377300"/>
              <a:gd name="connsiteX2" fmla="*/ 3949969 w 3960192"/>
              <a:gd name="connsiteY2" fmla="*/ 194751 h 2377300"/>
              <a:gd name="connsiteX3" fmla="*/ 3960192 w 3960192"/>
              <a:gd name="connsiteY3" fmla="*/ 397204 h 2377300"/>
              <a:gd name="connsiteX4" fmla="*/ 1980096 w 3960192"/>
              <a:gd name="connsiteY4" fmla="*/ 2377300 h 2377300"/>
              <a:gd name="connsiteX5" fmla="*/ 0 w 3960192"/>
              <a:gd name="connsiteY5" fmla="*/ 397204 h 2377300"/>
              <a:gd name="connsiteX6" fmla="*/ 10224 w 3960192"/>
              <a:gd name="connsiteY6" fmla="*/ 194751 h 237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377300">
                <a:moveTo>
                  <a:pt x="39946" y="0"/>
                </a:moveTo>
                <a:lnTo>
                  <a:pt x="3920247" y="0"/>
                </a:lnTo>
                <a:lnTo>
                  <a:pt x="3949969" y="194751"/>
                </a:lnTo>
                <a:cubicBezTo>
                  <a:pt x="3956729" y="261316"/>
                  <a:pt x="3960192" y="328856"/>
                  <a:pt x="3960192" y="397204"/>
                </a:cubicBezTo>
                <a:cubicBezTo>
                  <a:pt x="3960192" y="1490781"/>
                  <a:pt x="3073673" y="2377300"/>
                  <a:pt x="1980096" y="2377300"/>
                </a:cubicBezTo>
                <a:cubicBezTo>
                  <a:pt x="886519" y="2377300"/>
                  <a:pt x="0" y="1490781"/>
                  <a:pt x="0" y="397204"/>
                </a:cubicBezTo>
                <a:cubicBezTo>
                  <a:pt x="0" y="328856"/>
                  <a:pt x="3463" y="261316"/>
                  <a:pt x="10224" y="194751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8BACBC-28C7-435B-80A4-6C3970044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148" y="776769"/>
            <a:ext cx="2393326" cy="34620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5145024" cy="4432592"/>
          </a:xfrm>
        </p:spPr>
        <p:txBody>
          <a:bodyPr anchor="ctr"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400" b="1" dirty="0" err="1">
                <a:solidFill>
                  <a:srgbClr val="000000"/>
                </a:solidFill>
              </a:rPr>
              <a:t>Competence</a:t>
            </a:r>
            <a:endParaRPr lang="fr-FR" sz="2400" b="1" dirty="0">
              <a:solidFill>
                <a:srgbClr val="00000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 err="1">
                <a:solidFill>
                  <a:srgbClr val="000000"/>
                </a:solidFill>
              </a:rPr>
              <a:t>Wrongful</a:t>
            </a:r>
            <a:r>
              <a:rPr lang="fr-FR" sz="1800" dirty="0">
                <a:solidFill>
                  <a:srgbClr val="000000"/>
                </a:solidFill>
              </a:rPr>
              <a:t> </a:t>
            </a:r>
            <a:r>
              <a:rPr lang="fr-FR" sz="1800" dirty="0" err="1">
                <a:solidFill>
                  <a:srgbClr val="000000"/>
                </a:solidFill>
              </a:rPr>
              <a:t>acts</a:t>
            </a:r>
            <a:r>
              <a:rPr lang="fr-FR" sz="1800" dirty="0">
                <a:solidFill>
                  <a:srgbClr val="000000"/>
                </a:solidFill>
              </a:rPr>
              <a:t> </a:t>
            </a:r>
            <a:r>
              <a:rPr lang="fr-FR" sz="1800" dirty="0" err="1">
                <a:solidFill>
                  <a:srgbClr val="000000"/>
                </a:solidFill>
              </a:rPr>
              <a:t>commmitted</a:t>
            </a:r>
            <a:r>
              <a:rPr lang="fr-FR" sz="1800" dirty="0">
                <a:solidFill>
                  <a:srgbClr val="000000"/>
                </a:solidFill>
              </a:rPr>
              <a:t> in </a:t>
            </a:r>
            <a:r>
              <a:rPr lang="fr-FR" sz="1800" dirty="0" err="1">
                <a:solidFill>
                  <a:srgbClr val="000000"/>
                </a:solidFill>
              </a:rPr>
              <a:t>Cameroon</a:t>
            </a:r>
            <a:endParaRPr lang="fr-FR" sz="1800" dirty="0">
              <a:solidFill>
                <a:srgbClr val="00000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000000"/>
                </a:solidFill>
              </a:rPr>
              <a:t>WWF International </a:t>
            </a:r>
            <a:r>
              <a:rPr lang="fr-FR" sz="1800" dirty="0" err="1">
                <a:solidFill>
                  <a:srgbClr val="000000"/>
                </a:solidFill>
              </a:rPr>
              <a:t>headquarters</a:t>
            </a:r>
            <a:r>
              <a:rPr lang="fr-FR" sz="1800" dirty="0">
                <a:solidFill>
                  <a:srgbClr val="000000"/>
                </a:solidFill>
              </a:rPr>
              <a:t> in </a:t>
            </a:r>
            <a:r>
              <a:rPr lang="fr-FR" sz="1800" dirty="0" err="1">
                <a:solidFill>
                  <a:srgbClr val="000000"/>
                </a:solidFill>
              </a:rPr>
              <a:t>Switzerland</a:t>
            </a:r>
            <a:endParaRPr lang="fr-FR" sz="1800" dirty="0">
              <a:solidFill>
                <a:srgbClr val="00000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1800" dirty="0">
                <a:solidFill>
                  <a:srgbClr val="000000"/>
                </a:solidFill>
              </a:rPr>
              <a:t>To </a:t>
            </a:r>
            <a:r>
              <a:rPr lang="fr-FR" sz="1800" dirty="0" err="1">
                <a:solidFill>
                  <a:srgbClr val="000000"/>
                </a:solidFill>
              </a:rPr>
              <a:t>be</a:t>
            </a:r>
            <a:r>
              <a:rPr lang="fr-FR" sz="1800" dirty="0">
                <a:solidFill>
                  <a:srgbClr val="000000"/>
                </a:solidFill>
              </a:rPr>
              <a:t> </a:t>
            </a:r>
            <a:r>
              <a:rPr lang="fr-FR" sz="1800" dirty="0" err="1">
                <a:solidFill>
                  <a:srgbClr val="000000"/>
                </a:solidFill>
              </a:rPr>
              <a:t>discussed</a:t>
            </a:r>
            <a:r>
              <a:rPr lang="fr-FR" sz="1800" dirty="0">
                <a:solidFill>
                  <a:srgbClr val="000000"/>
                </a:solidFill>
              </a:rPr>
              <a:t>: how </a:t>
            </a:r>
            <a:r>
              <a:rPr lang="fr-FR" sz="1800" dirty="0" err="1">
                <a:solidFill>
                  <a:srgbClr val="000000"/>
                </a:solidFill>
              </a:rPr>
              <a:t>is</a:t>
            </a:r>
            <a:r>
              <a:rPr lang="fr-FR" sz="1800" dirty="0">
                <a:solidFill>
                  <a:srgbClr val="000000"/>
                </a:solidFill>
              </a:rPr>
              <a:t> the </a:t>
            </a:r>
            <a:r>
              <a:rPr lang="fr-FR" sz="1800" dirty="0" err="1">
                <a:solidFill>
                  <a:srgbClr val="000000"/>
                </a:solidFill>
              </a:rPr>
              <a:t>competence</a:t>
            </a:r>
            <a:r>
              <a:rPr lang="fr-FR" sz="1800" dirty="0">
                <a:solidFill>
                  <a:srgbClr val="000000"/>
                </a:solidFill>
              </a:rPr>
              <a:t> of the </a:t>
            </a:r>
            <a:r>
              <a:rPr lang="fr-FR" sz="1800" dirty="0" err="1">
                <a:solidFill>
                  <a:srgbClr val="000000"/>
                </a:solidFill>
              </a:rPr>
              <a:t>Swiss</a:t>
            </a:r>
            <a:r>
              <a:rPr lang="fr-FR" sz="1800" dirty="0">
                <a:solidFill>
                  <a:srgbClr val="000000"/>
                </a:solidFill>
              </a:rPr>
              <a:t> NCP </a:t>
            </a:r>
            <a:r>
              <a:rPr lang="fr-FR" sz="1800" dirty="0" err="1">
                <a:solidFill>
                  <a:srgbClr val="000000"/>
                </a:solidFill>
              </a:rPr>
              <a:t>founded</a:t>
            </a:r>
            <a:r>
              <a:rPr lang="fr-FR" sz="1800" dirty="0">
                <a:solidFill>
                  <a:srgbClr val="000000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2400" b="1" dirty="0" err="1">
                <a:solidFill>
                  <a:srgbClr val="000000"/>
                </a:solidFill>
              </a:rPr>
              <a:t>Applicability</a:t>
            </a:r>
            <a:r>
              <a:rPr lang="fr-FR" sz="2400" b="1" dirty="0">
                <a:solidFill>
                  <a:srgbClr val="000000"/>
                </a:solidFill>
              </a:rPr>
              <a:t> of the Guidelines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000000"/>
                </a:solidFill>
              </a:rPr>
              <a:t>Is WWF international an “enterprise” in the meaning of the OECD Guidelines?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000000"/>
                </a:solidFill>
              </a:rPr>
              <a:t>To be discussed: the definition of enterprise, the status of WWF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1700" dirty="0">
              <a:solidFill>
                <a:srgbClr val="000000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1700" dirty="0">
              <a:solidFill>
                <a:srgbClr val="0000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1700" dirty="0">
              <a:solidFill>
                <a:srgbClr val="000000"/>
              </a:solidFill>
            </a:endParaRPr>
          </a:p>
        </p:txBody>
      </p:sp>
      <p:sp>
        <p:nvSpPr>
          <p:cNvPr id="90" name="Freeform 67">
            <a:extLst>
              <a:ext uri="{FF2B5EF4-FFF2-40B4-BE49-F238E27FC236}">
                <a16:creationId xmlns:a16="http://schemas.microsoft.com/office/drawing/2014/main" id="{3FA1383B-2709-4E36-8FF8-7A737213B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7503" y="3006774"/>
            <a:ext cx="4734497" cy="3851226"/>
          </a:xfrm>
          <a:custGeom>
            <a:avLst/>
            <a:gdLst>
              <a:gd name="connsiteX0" fmla="*/ 2718646 w 4647408"/>
              <a:gd name="connsiteY0" fmla="*/ 0 h 3780384"/>
              <a:gd name="connsiteX1" fmla="*/ 4641019 w 4647408"/>
              <a:gd name="connsiteY1" fmla="*/ 796273 h 3780384"/>
              <a:gd name="connsiteX2" fmla="*/ 4647408 w 4647408"/>
              <a:gd name="connsiteY2" fmla="*/ 803303 h 3780384"/>
              <a:gd name="connsiteX3" fmla="*/ 4647408 w 4647408"/>
              <a:gd name="connsiteY3" fmla="*/ 3780384 h 3780384"/>
              <a:gd name="connsiteX4" fmla="*/ 215340 w 4647408"/>
              <a:gd name="connsiteY4" fmla="*/ 3780384 h 3780384"/>
              <a:gd name="connsiteX5" fmla="*/ 213645 w 4647408"/>
              <a:gd name="connsiteY5" fmla="*/ 3776866 h 3780384"/>
              <a:gd name="connsiteX6" fmla="*/ 0 w 4647408"/>
              <a:gd name="connsiteY6" fmla="*/ 2718646 h 3780384"/>
              <a:gd name="connsiteX7" fmla="*/ 2718646 w 4647408"/>
              <a:gd name="connsiteY7" fmla="*/ 0 h 378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7408" h="3780384">
                <a:moveTo>
                  <a:pt x="2718646" y="0"/>
                </a:moveTo>
                <a:cubicBezTo>
                  <a:pt x="3469379" y="0"/>
                  <a:pt x="4149041" y="304295"/>
                  <a:pt x="4641019" y="796273"/>
                </a:cubicBezTo>
                <a:lnTo>
                  <a:pt x="4647408" y="803303"/>
                </a:lnTo>
                <a:lnTo>
                  <a:pt x="4647408" y="3780384"/>
                </a:lnTo>
                <a:lnTo>
                  <a:pt x="215340" y="3780384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5C78B4-D829-4676-A63C-149CE8C28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1540" y="3989614"/>
            <a:ext cx="2469922" cy="254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2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1490ED-BA7F-41B1-BDA0-434C96FB2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169" y="2601687"/>
            <a:ext cx="3374571" cy="3548741"/>
          </a:xfrm>
        </p:spPr>
        <p:txBody>
          <a:bodyPr anchor="ctr">
            <a:noAutofit/>
          </a:bodyPr>
          <a:lstStyle/>
          <a:p>
            <a:r>
              <a:rPr lang="en-GB" sz="3600" dirty="0"/>
              <a:t>Proceedings conducted under the supervision of the Swiss NCP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8DA418-4858-43BE-8431-424B13BE0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4172" y="2209800"/>
            <a:ext cx="7572824" cy="4103914"/>
          </a:xfrm>
        </p:spPr>
        <p:txBody>
          <a:bodyPr anchor="ctr"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r-FR" sz="2000" b="1" dirty="0" err="1"/>
              <a:t>Mediation</a:t>
            </a:r>
            <a:r>
              <a:rPr lang="fr-FR" sz="2000" b="1" dirty="0"/>
              <a:t>: </a:t>
            </a:r>
            <a:r>
              <a:rPr lang="fr-FR" sz="2000" dirty="0" err="1"/>
              <a:t>Appointment</a:t>
            </a:r>
            <a:r>
              <a:rPr lang="fr-FR" sz="2000" dirty="0"/>
              <a:t> of an </a:t>
            </a:r>
            <a:r>
              <a:rPr lang="fr-FR" sz="2000" dirty="0" err="1"/>
              <a:t>external</a:t>
            </a:r>
            <a:r>
              <a:rPr lang="fr-FR" sz="2000" dirty="0"/>
              <a:t> </a:t>
            </a:r>
            <a:r>
              <a:rPr lang="fr-FR" sz="2000" dirty="0" err="1"/>
              <a:t>mediator</a:t>
            </a:r>
            <a:endParaRPr lang="fr-FR" sz="2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sz="2000" dirty="0"/>
              <a:t>June-Sept. 2017: Drafting of a </a:t>
            </a:r>
            <a:r>
              <a:rPr lang="fr-FR" sz="2000" dirty="0" err="1"/>
              <a:t>confidential</a:t>
            </a:r>
            <a:r>
              <a:rPr lang="fr-FR" sz="2000" dirty="0"/>
              <a:t> joint agreement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sz="2000" dirty="0"/>
              <a:t>4 Sept. 2017: </a:t>
            </a:r>
            <a:r>
              <a:rPr lang="fr-FR" sz="2000" dirty="0" err="1"/>
              <a:t>Withdrawal</a:t>
            </a:r>
            <a:r>
              <a:rPr lang="fr-FR" sz="2000" dirty="0"/>
              <a:t> of Survival from the </a:t>
            </a:r>
            <a:r>
              <a:rPr lang="fr-FR" sz="2000" dirty="0" err="1"/>
              <a:t>negociation</a:t>
            </a:r>
            <a:r>
              <a:rPr lang="fr-FR" sz="2000" dirty="0"/>
              <a:t>, </a:t>
            </a:r>
            <a:r>
              <a:rPr lang="fr-FR" sz="2000" dirty="0" err="1"/>
              <a:t>based</a:t>
            </a:r>
            <a:r>
              <a:rPr lang="fr-FR" sz="2000" dirty="0"/>
              <a:t> on </a:t>
            </a:r>
            <a:r>
              <a:rPr lang="fr-FR" sz="2000" dirty="0" err="1"/>
              <a:t>WWF’s</a:t>
            </a:r>
            <a:r>
              <a:rPr lang="fr-FR" sz="2000" dirty="0"/>
              <a:t> objection on </a:t>
            </a:r>
            <a:r>
              <a:rPr lang="fr-FR" sz="2000" dirty="0" err="1"/>
              <a:t>prior</a:t>
            </a:r>
            <a:r>
              <a:rPr lang="fr-FR" sz="2000" dirty="0"/>
              <a:t> consent of the Baka people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sz="2000" dirty="0"/>
              <a:t>5 Sept. 2017: </a:t>
            </a:r>
            <a:r>
              <a:rPr lang="fr-FR" sz="2000" dirty="0" err="1"/>
              <a:t>Survival’s</a:t>
            </a:r>
            <a:r>
              <a:rPr lang="fr-FR" sz="2000" dirty="0"/>
              <a:t> Public </a:t>
            </a:r>
            <a:r>
              <a:rPr lang="fr-FR" sz="2000" dirty="0" err="1"/>
              <a:t>Statement</a:t>
            </a:r>
            <a:endParaRPr lang="fr-FR" sz="2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sz="2000" dirty="0"/>
              <a:t>7 Sept. 2017: </a:t>
            </a:r>
            <a:r>
              <a:rPr lang="fr-FR" sz="2000" dirty="0" err="1"/>
              <a:t>NCP’s</a:t>
            </a:r>
            <a:r>
              <a:rPr lang="fr-FR" sz="2000" dirty="0"/>
              <a:t> </a:t>
            </a:r>
            <a:r>
              <a:rPr lang="fr-FR" sz="2000" dirty="0" err="1"/>
              <a:t>Statement</a:t>
            </a:r>
            <a:r>
              <a:rPr lang="fr-FR" sz="2000" dirty="0"/>
              <a:t> </a:t>
            </a:r>
            <a:r>
              <a:rPr lang="fr-FR" sz="2000" dirty="0" err="1"/>
              <a:t>acknowledging</a:t>
            </a:r>
            <a:r>
              <a:rPr lang="fr-FR" sz="2000" dirty="0"/>
              <a:t> </a:t>
            </a:r>
            <a:r>
              <a:rPr lang="fr-FR" sz="2000" dirty="0" err="1"/>
              <a:t>Survival’s</a:t>
            </a:r>
            <a:r>
              <a:rPr lang="fr-FR" sz="2000" dirty="0"/>
              <a:t> </a:t>
            </a:r>
            <a:r>
              <a:rPr lang="fr-FR" sz="2000" dirty="0" err="1"/>
              <a:t>withdrawal</a:t>
            </a:r>
            <a:r>
              <a:rPr lang="fr-FR" sz="2000" dirty="0"/>
              <a:t> and violation of </a:t>
            </a:r>
            <a:r>
              <a:rPr lang="fr-FR" sz="2000" dirty="0" err="1"/>
              <a:t>confidentiality</a:t>
            </a:r>
            <a:r>
              <a:rPr lang="fr-FR" sz="2000" dirty="0"/>
              <a:t> </a:t>
            </a:r>
            <a:r>
              <a:rPr lang="fr-FR" sz="2000" dirty="0" err="1"/>
              <a:t>rules</a:t>
            </a:r>
            <a:r>
              <a:rPr lang="fr-FR" sz="2000" dirty="0"/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D2636C-C380-4411-A2B8-4D1E412DE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7" y="348344"/>
            <a:ext cx="11802464" cy="213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7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68A834-BF33-491E-BD38-63E85E2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9" y="365125"/>
            <a:ext cx="10842171" cy="1306443"/>
          </a:xfrm>
        </p:spPr>
        <p:txBody>
          <a:bodyPr>
            <a:normAutofit/>
          </a:bodyPr>
          <a:lstStyle/>
          <a:p>
            <a:r>
              <a:rPr lang="en-GB" dirty="0"/>
              <a:t>Final Statement of the NCP – 21 Nov. 2017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D9000C-E044-46C4-93F4-76DD612D4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1825624"/>
            <a:ext cx="4479345" cy="466725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fr-FR" b="1" dirty="0" err="1"/>
              <a:t>Shared</a:t>
            </a:r>
            <a:r>
              <a:rPr lang="fr-FR" b="1" dirty="0"/>
              <a:t> points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b="1" dirty="0" err="1"/>
              <a:t>Remaining</a:t>
            </a:r>
            <a:r>
              <a:rPr lang="fr-FR" b="1" dirty="0"/>
              <a:t> </a:t>
            </a:r>
            <a:r>
              <a:rPr lang="fr-FR" b="1" dirty="0" err="1"/>
              <a:t>conflicting</a:t>
            </a:r>
            <a:r>
              <a:rPr lang="fr-FR" b="1" dirty="0"/>
              <a:t> issues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b="1" dirty="0" err="1"/>
              <a:t>Recommendations</a:t>
            </a:r>
            <a:endParaRPr lang="fr-FR" b="1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b="1" u="sng" dirty="0"/>
              <a:t>Issues to </a:t>
            </a:r>
            <a:r>
              <a:rPr lang="fr-FR" sz="2000" b="1" u="sng" dirty="0" err="1"/>
              <a:t>be</a:t>
            </a:r>
            <a:r>
              <a:rPr lang="fr-FR" sz="2000" b="1" u="sng" dirty="0"/>
              <a:t> </a:t>
            </a:r>
            <a:r>
              <a:rPr lang="fr-FR" sz="2000" b="1" u="sng" dirty="0" err="1"/>
              <a:t>discussed</a:t>
            </a:r>
            <a:endParaRPr lang="fr-FR" sz="2000" b="1" u="sng" dirty="0"/>
          </a:p>
          <a:p>
            <a:r>
              <a:rPr lang="fr-FR" sz="2000" dirty="0" err="1"/>
              <a:t>Effectiveness</a:t>
            </a:r>
            <a:r>
              <a:rPr lang="fr-FR" sz="2000" dirty="0"/>
              <a:t> of the </a:t>
            </a:r>
            <a:r>
              <a:rPr lang="fr-FR" sz="2000" dirty="0" err="1"/>
              <a:t>statement</a:t>
            </a:r>
            <a:r>
              <a:rPr lang="fr-FR" sz="2000" dirty="0"/>
              <a:t>?</a:t>
            </a:r>
          </a:p>
          <a:p>
            <a:r>
              <a:rPr lang="fr-FR" sz="2000" dirty="0"/>
              <a:t>Alternative remedies? The follow-up of the case…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54AA5F0-C0E7-45BF-8923-160C8CDCC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068" y="6419850"/>
            <a:ext cx="3028950" cy="4381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BE653AF-E3FB-45F9-8916-F7E93337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2816" y="76200"/>
            <a:ext cx="329184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002EFA-8E4F-44DD-981F-FFEC2220A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4371" y="1671568"/>
            <a:ext cx="60960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2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454</Words>
  <Application>Microsoft Office PowerPoint</Application>
  <PresentationFormat>Grand écran</PresentationFormat>
  <Paragraphs>68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Global  Environmental Litigation</vt:lpstr>
      <vt:lpstr>Survival International v. WWF A case-study</vt:lpstr>
      <vt:lpstr>A (very) brief  summary of the facts</vt:lpstr>
      <vt:lpstr>Mapping the dispute</vt:lpstr>
      <vt:lpstr>Request filled by Survival before the Swiss OECD NCP</vt:lpstr>
      <vt:lpstr>Legal basis</vt:lpstr>
      <vt:lpstr>Initial Statement of the NCP – 20 Dec. 2016</vt:lpstr>
      <vt:lpstr>Proceedings conducted under the supervision of the Swiss NCP</vt:lpstr>
      <vt:lpstr>Final Statement of the NCP – 21 Nov. 2017</vt:lpstr>
      <vt:lpstr>Follow-up of the case</vt:lpstr>
      <vt:lpstr>Further Steps from HR NGOs</vt:lpstr>
      <vt:lpstr>Further Steps from WWF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 Environmental Litigation</dc:title>
  <dc:creator>Sandrine de Lonlay</dc:creator>
  <cp:lastModifiedBy>Sandrine de Lonlay</cp:lastModifiedBy>
  <cp:revision>1</cp:revision>
  <dcterms:created xsi:type="dcterms:W3CDTF">2021-01-02T14:00:46Z</dcterms:created>
  <dcterms:modified xsi:type="dcterms:W3CDTF">2021-01-02T14:07:19Z</dcterms:modified>
</cp:coreProperties>
</file>