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256" r:id="rId3"/>
    <p:sldId id="298" r:id="rId4"/>
    <p:sldId id="261" r:id="rId5"/>
    <p:sldId id="307" r:id="rId6"/>
    <p:sldId id="308" r:id="rId7"/>
    <p:sldId id="313" r:id="rId8"/>
    <p:sldId id="311" r:id="rId9"/>
    <p:sldId id="314" r:id="rId10"/>
    <p:sldId id="315" r:id="rId11"/>
    <p:sldId id="303" r:id="rId12"/>
    <p:sldId id="316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927"/>
    <a:srgbClr val="095184"/>
    <a:srgbClr val="00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C0945-A822-4125-9C57-5655E7FE4728}" type="datetimeFigureOut">
              <a:rPr lang="fr-FR" smtClean="0"/>
              <a:t>02/01/2021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952E2-87C8-4548-A17C-9B0B1C127D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12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952E2-87C8-4548-A17C-9B0B1C127D3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7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974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475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067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23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875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00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81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435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676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32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02.01.2021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81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9633" y="6335501"/>
            <a:ext cx="1076786" cy="410822"/>
          </a:xfrm>
          <a:prstGeom prst="rect">
            <a:avLst/>
          </a:prstGeom>
        </p:spPr>
      </p:pic>
      <p:pic>
        <p:nvPicPr>
          <p:cNvPr id="1026" name="Picture 2" descr="Image result for erasmus+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35" y="6364767"/>
            <a:ext cx="1337572" cy="3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95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C41927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887200" y="5899577"/>
            <a:ext cx="304800" cy="655968"/>
            <a:chOff x="11982448" y="6104563"/>
            <a:chExt cx="209552" cy="450982"/>
          </a:xfrm>
        </p:grpSpPr>
        <p:sp>
          <p:nvSpPr>
            <p:cNvPr id="22" name="Right Triangle 21"/>
            <p:cNvSpPr/>
            <p:nvPr userDrawn="1"/>
          </p:nvSpPr>
          <p:spPr>
            <a:xfrm flipV="1">
              <a:off x="11982448" y="6330799"/>
              <a:ext cx="208172" cy="224746"/>
            </a:xfrm>
            <a:prstGeom prst="rtTriangle">
              <a:avLst/>
            </a:prstGeom>
            <a:solidFill>
              <a:srgbClr val="C41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Right Triangle 15"/>
            <p:cNvSpPr/>
            <p:nvPr userDrawn="1"/>
          </p:nvSpPr>
          <p:spPr>
            <a:xfrm flipH="1">
              <a:off x="11982448" y="6104563"/>
              <a:ext cx="209552" cy="226236"/>
            </a:xfrm>
            <a:prstGeom prst="rtTriangle">
              <a:avLst/>
            </a:prstGeom>
            <a:solidFill>
              <a:srgbClr val="C41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3925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419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investment/mne/ncps.htm" TargetMode="External"/><Relationship Id="rId2" Type="http://schemas.openxmlformats.org/officeDocument/2006/relationships/hyperlink" Target="http://mneguidelines.oecd.org/guidelin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505" y="1339600"/>
            <a:ext cx="4580776" cy="2610042"/>
          </a:xfrm>
        </p:spPr>
        <p:txBody>
          <a:bodyPr>
            <a:normAutofit/>
          </a:bodyPr>
          <a:lstStyle/>
          <a:p>
            <a:pPr algn="l"/>
            <a:r>
              <a:rPr lang="fr-FR" sz="4600" dirty="0">
                <a:solidFill>
                  <a:srgbClr val="FFFFFF"/>
                </a:solidFill>
              </a:rPr>
              <a:t>Global </a:t>
            </a:r>
            <a:br>
              <a:rPr lang="fr-FR" sz="4600" dirty="0">
                <a:solidFill>
                  <a:srgbClr val="FFFFFF"/>
                </a:solidFill>
              </a:rPr>
            </a:br>
            <a:r>
              <a:rPr lang="fr-FR" sz="4600" dirty="0" err="1">
                <a:solidFill>
                  <a:srgbClr val="FFFFFF"/>
                </a:solidFill>
              </a:rPr>
              <a:t>Environmental</a:t>
            </a:r>
            <a:r>
              <a:rPr lang="fr-FR" sz="4600" dirty="0">
                <a:solidFill>
                  <a:srgbClr val="FFFFFF"/>
                </a:solidFill>
              </a:rPr>
              <a:t> </a:t>
            </a:r>
            <a:r>
              <a:rPr lang="fr-FR" sz="4600" dirty="0" err="1">
                <a:solidFill>
                  <a:srgbClr val="FFFFFF"/>
                </a:solidFill>
              </a:rPr>
              <a:t>Litigation</a:t>
            </a:r>
            <a:endParaRPr lang="lv-LV" sz="46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373384"/>
            <a:ext cx="3405900" cy="82905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1900" dirty="0">
                <a:solidFill>
                  <a:srgbClr val="FFFFFF"/>
                </a:solidFill>
              </a:rPr>
              <a:t>Pr. Sandrine Clavel</a:t>
            </a:r>
          </a:p>
          <a:p>
            <a:pPr algn="l"/>
            <a:r>
              <a:rPr lang="fr-FR" sz="1900" dirty="0">
                <a:solidFill>
                  <a:srgbClr val="FFFFFF"/>
                </a:solidFill>
              </a:rPr>
              <a:t>Dr. Aude-Solveig Epstein</a:t>
            </a:r>
          </a:p>
          <a:p>
            <a:pPr algn="l"/>
            <a:r>
              <a:rPr lang="fr-FR" sz="1900" dirty="0">
                <a:solidFill>
                  <a:srgbClr val="FFFFFF"/>
                </a:solidFill>
              </a:rPr>
              <a:t>Pr. Patrick Jacob</a:t>
            </a:r>
            <a:endParaRPr lang="lv-LV" sz="1900" dirty="0">
              <a:solidFill>
                <a:srgbClr val="FFFF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9C28F0-3951-4208-9C52-E4D2C86A6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69977" y="2278514"/>
            <a:ext cx="4580777" cy="28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9165D-0A06-4036-A840-18C252AE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Follow-up of the case</a:t>
            </a:r>
          </a:p>
        </p:txBody>
      </p:sp>
      <p:sp>
        <p:nvSpPr>
          <p:cNvPr id="64" name="Rectangle 3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BAEF59-B300-43BE-89B9-E1594470D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1" r="1" b="21866"/>
          <a:stretch/>
        </p:blipFill>
        <p:spPr>
          <a:xfrm>
            <a:off x="2170027" y="966525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057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8A834-BF33-491E-BD38-63E85E25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HR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9000C-E044-46C4-93F4-76DD612D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/>
              <a:t>Information </a:t>
            </a:r>
            <a:r>
              <a:rPr lang="fr-FR" sz="2400" b="1" dirty="0" err="1"/>
              <a:t>campaigns</a:t>
            </a:r>
            <a:endParaRPr lang="fr-FR" sz="2400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Survival, </a:t>
            </a:r>
            <a:r>
              <a:rPr lang="fr-FR" dirty="0" err="1"/>
              <a:t>Minority</a:t>
            </a:r>
            <a:r>
              <a:rPr lang="fr-FR" dirty="0"/>
              <a:t> Rights…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err="1"/>
              <a:t>BuzzFeed</a:t>
            </a:r>
            <a:r>
              <a:rPr lang="fr-FR" dirty="0"/>
              <a:t> News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1" dirty="0"/>
              <a:t>Complaint </a:t>
            </a:r>
            <a:r>
              <a:rPr lang="fr-FR" sz="2400" b="1" dirty="0" err="1"/>
              <a:t>before</a:t>
            </a:r>
            <a:r>
              <a:rPr lang="fr-FR" sz="2400" b="1" dirty="0"/>
              <a:t> the UNDP : 2018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Draft Report 6 July 2020</a:t>
            </a:r>
            <a:endParaRPr lang="fr-FR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1" dirty="0"/>
              <a:t>Impact</a:t>
            </a:r>
          </a:p>
          <a:p>
            <a:pPr marL="742950" lvl="2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Withdrawal of financial support from several States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030B6C-2E3A-4C4E-AFC3-03BA066C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55" y="1262062"/>
            <a:ext cx="2139851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72FD1-91EA-4A76-A9FA-F38B428A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Further Steps from WWF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E39DF9A-E8FA-4A0A-B09F-54B8A0763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44" r="8537" b="1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391832-D505-42CB-B2CD-158BAB8A8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4100" y="4675886"/>
            <a:ext cx="6675627" cy="196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+mn-cs"/>
              </a:rPr>
              <a:t>Mandate given to an independent panel to investigate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+mn-cs"/>
              </a:rPr>
              <a:t>2020 Report: Embedding Human Rights in Nature Conservation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+mn-cs"/>
              </a:rPr>
              <a:t>WWF Public Statement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+mn-cs"/>
              </a:rPr>
              <a:t>Various HR NGOs’ Statements</a:t>
            </a:r>
          </a:p>
          <a:p>
            <a:r>
              <a:rPr lang="en-US" sz="1100" dirty="0">
                <a:latin typeface="+mn-lt"/>
                <a:cs typeface="+mn-cs"/>
              </a:rPr>
              <a:t>L. Dominguez, C. </a:t>
            </a:r>
            <a:r>
              <a:rPr lang="en-US" sz="1100" dirty="0" err="1">
                <a:latin typeface="+mn-lt"/>
                <a:cs typeface="+mn-cs"/>
              </a:rPr>
              <a:t>Luoma</a:t>
            </a:r>
            <a:r>
              <a:rPr lang="en-US" sz="1100" dirty="0">
                <a:latin typeface="+mn-lt"/>
                <a:cs typeface="+mn-cs"/>
              </a:rPr>
              <a:t>, </a:t>
            </a:r>
            <a:r>
              <a:rPr lang="en-US" sz="1100" i="1" dirty="0">
                <a:latin typeface="+mn-lt"/>
                <a:cs typeface="+mn-cs"/>
              </a:rPr>
              <a:t>Violent Conservation: WWF’s Failure to Prevent, Respond to and Remedy Human Rights Abuses Committed on its Watch</a:t>
            </a:r>
            <a:r>
              <a:rPr lang="en-US" sz="1100" dirty="0">
                <a:latin typeface="+mn-lt"/>
                <a:cs typeface="+mn-cs"/>
              </a:rPr>
              <a:t>, 2020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1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3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242742-D1E6-4DC8-A196-6D29AA194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International v. WWF</a:t>
            </a:r>
            <a:br>
              <a:rPr lang="fr-F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case-</a:t>
            </a:r>
            <a:r>
              <a:rPr lang="fr-FR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endParaRPr lang="en-GB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405D17-C1F6-4B86-8FB7-F6ABDDF5C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E7E6E6"/>
                </a:solidFill>
              </a:rPr>
              <a:t>(2020)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5945773-E79A-476D-8752-AD2982DD0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0" y="2894807"/>
            <a:ext cx="5474331" cy="33264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81C855-4302-49E9-94B4-2380A4C94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68" y="2894807"/>
            <a:ext cx="5643951" cy="29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2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A4D4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8A6BF3-1232-4ECC-A6B8-0ECD2053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(very) brief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summary</a:t>
            </a:r>
            <a:r>
              <a:rPr lang="fr-FR">
                <a:solidFill>
                  <a:srgbClr val="FFFFFF"/>
                </a:solidFill>
              </a:rPr>
              <a:t> of the facts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C4F1A8-33E7-4FC3-BE05-FDCAF6CC1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9" r="-2" b="-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4CEB0-DFE9-49A4-8DB5-588BF1A36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1" y="917724"/>
            <a:ext cx="3819144" cy="5472189"/>
          </a:xfrm>
        </p:spPr>
        <p:txBody>
          <a:bodyPr anchor="ctr">
            <a:normAutofit/>
          </a:bodyPr>
          <a:lstStyle/>
          <a:p>
            <a:r>
              <a:rPr lang="fr-FR" sz="1700" dirty="0">
                <a:solidFill>
                  <a:srgbClr val="FFFFFF"/>
                </a:solidFill>
              </a:rPr>
              <a:t>The Baka People of </a:t>
            </a:r>
            <a:r>
              <a:rPr lang="fr-FR" sz="1700" dirty="0" err="1">
                <a:solidFill>
                  <a:srgbClr val="FFFFFF"/>
                </a:solidFill>
              </a:rPr>
              <a:t>Cameroon</a:t>
            </a:r>
            <a:endParaRPr lang="en-US" sz="1700" dirty="0">
              <a:solidFill>
                <a:srgbClr val="FFFFFF"/>
              </a:solidFill>
            </a:endParaRPr>
          </a:p>
          <a:p>
            <a:r>
              <a:rPr lang="fr-FR" sz="1700" dirty="0" err="1">
                <a:solidFill>
                  <a:srgbClr val="FFFFFF"/>
                </a:solidFill>
              </a:rPr>
              <a:t>Early</a:t>
            </a:r>
            <a:r>
              <a:rPr lang="fr-FR" sz="1700" dirty="0">
                <a:solidFill>
                  <a:srgbClr val="FFFFFF"/>
                </a:solidFill>
              </a:rPr>
              <a:t> 2000s: </a:t>
            </a:r>
            <a:r>
              <a:rPr lang="fr-FR" sz="1700" dirty="0" err="1">
                <a:solidFill>
                  <a:srgbClr val="FFFFFF"/>
                </a:solidFill>
              </a:rPr>
              <a:t>Cameroon</a:t>
            </a:r>
            <a:r>
              <a:rPr lang="fr-FR" sz="1700" dirty="0">
                <a:solidFill>
                  <a:srgbClr val="FFFFFF"/>
                </a:solidFill>
              </a:rPr>
              <a:t> </a:t>
            </a:r>
            <a:r>
              <a:rPr lang="fr-FR" sz="1700" dirty="0" err="1">
                <a:solidFill>
                  <a:srgbClr val="FFFFFF"/>
                </a:solidFill>
              </a:rPr>
              <a:t>creates</a:t>
            </a:r>
            <a:r>
              <a:rPr lang="fr-FR" sz="1700" dirty="0">
                <a:solidFill>
                  <a:srgbClr val="FFFFFF"/>
                </a:solidFill>
              </a:rPr>
              <a:t> </a:t>
            </a:r>
            <a:r>
              <a:rPr lang="fr-FR" sz="1700" dirty="0" err="1">
                <a:solidFill>
                  <a:srgbClr val="FFFFFF"/>
                </a:solidFill>
              </a:rPr>
              <a:t>protected</a:t>
            </a:r>
            <a:r>
              <a:rPr lang="fr-FR" sz="1700" dirty="0">
                <a:solidFill>
                  <a:srgbClr val="FFFFFF"/>
                </a:solidFill>
              </a:rPr>
              <a:t> areas on </a:t>
            </a:r>
            <a:r>
              <a:rPr lang="fr-FR" sz="1700" dirty="0" err="1">
                <a:solidFill>
                  <a:srgbClr val="FFFFFF"/>
                </a:solidFill>
              </a:rPr>
              <a:t>Bakas</a:t>
            </a:r>
            <a:r>
              <a:rPr lang="fr-FR" sz="1700" dirty="0">
                <a:solidFill>
                  <a:srgbClr val="FFFFFF"/>
                </a:solidFill>
              </a:rPr>
              <a:t>’ </a:t>
            </a:r>
            <a:r>
              <a:rPr lang="fr-FR" sz="1700" dirty="0" err="1">
                <a:solidFill>
                  <a:srgbClr val="FFFFFF"/>
                </a:solidFill>
              </a:rPr>
              <a:t>territories</a:t>
            </a:r>
            <a:endParaRPr lang="en-US" sz="1700" dirty="0">
              <a:solidFill>
                <a:srgbClr val="FFFFFF"/>
              </a:solidFill>
            </a:endParaRPr>
          </a:p>
          <a:p>
            <a:r>
              <a:rPr lang="fr-FR" sz="1700" dirty="0">
                <a:solidFill>
                  <a:srgbClr val="FFFFFF"/>
                </a:solidFill>
              </a:rPr>
              <a:t>The Baka People, </a:t>
            </a:r>
            <a:r>
              <a:rPr lang="fr-FR" sz="1700" dirty="0" err="1">
                <a:solidFill>
                  <a:srgbClr val="FFFFFF"/>
                </a:solidFill>
              </a:rPr>
              <a:t>legally</a:t>
            </a:r>
            <a:r>
              <a:rPr lang="fr-FR" sz="1700" dirty="0">
                <a:solidFill>
                  <a:srgbClr val="FFFFFF"/>
                </a:solidFill>
              </a:rPr>
              <a:t> </a:t>
            </a:r>
            <a:r>
              <a:rPr lang="fr-FR" sz="1700" dirty="0" err="1">
                <a:solidFill>
                  <a:srgbClr val="FFFFFF"/>
                </a:solidFill>
              </a:rPr>
              <a:t>deprived</a:t>
            </a:r>
            <a:r>
              <a:rPr lang="fr-FR" sz="1700" dirty="0">
                <a:solidFill>
                  <a:srgbClr val="FFFFFF"/>
                </a:solidFill>
              </a:rPr>
              <a:t> of </a:t>
            </a:r>
            <a:r>
              <a:rPr lang="fr-FR" sz="1700" dirty="0" err="1">
                <a:solidFill>
                  <a:srgbClr val="FFFFFF"/>
                </a:solidFill>
              </a:rPr>
              <a:t>access</a:t>
            </a:r>
            <a:r>
              <a:rPr lang="fr-FR" sz="1700" dirty="0">
                <a:solidFill>
                  <a:srgbClr val="FFFFFF"/>
                </a:solidFill>
              </a:rPr>
              <a:t> to the </a:t>
            </a:r>
            <a:r>
              <a:rPr lang="fr-FR" sz="1700" dirty="0" err="1">
                <a:solidFill>
                  <a:srgbClr val="FFFFFF"/>
                </a:solidFill>
              </a:rPr>
              <a:t>forest</a:t>
            </a:r>
            <a:r>
              <a:rPr lang="fr-FR" sz="1700" dirty="0">
                <a:solidFill>
                  <a:srgbClr val="FFFFFF"/>
                </a:solidFill>
              </a:rPr>
              <a:t>, </a:t>
            </a:r>
            <a:r>
              <a:rPr lang="fr-FR" sz="1700" dirty="0" err="1">
                <a:solidFill>
                  <a:srgbClr val="FFFFFF"/>
                </a:solidFill>
              </a:rPr>
              <a:t>is</a:t>
            </a:r>
            <a:r>
              <a:rPr lang="fr-FR" sz="1700" dirty="0">
                <a:solidFill>
                  <a:srgbClr val="FFFFFF"/>
                </a:solidFill>
              </a:rPr>
              <a:t> </a:t>
            </a:r>
            <a:r>
              <a:rPr lang="fr-FR" sz="1700" dirty="0" err="1">
                <a:solidFill>
                  <a:srgbClr val="FFFFFF"/>
                </a:solidFill>
              </a:rPr>
              <a:t>subjected</a:t>
            </a:r>
            <a:r>
              <a:rPr lang="fr-FR" sz="1700" dirty="0">
                <a:solidFill>
                  <a:srgbClr val="FFFFFF"/>
                </a:solidFill>
              </a:rPr>
              <a:t> to abuses by police </a:t>
            </a:r>
            <a:r>
              <a:rPr lang="fr-FR" sz="1700" dirty="0" err="1">
                <a:solidFill>
                  <a:srgbClr val="FFFFFF"/>
                </a:solidFill>
              </a:rPr>
              <a:t>authorities</a:t>
            </a:r>
            <a:r>
              <a:rPr lang="fr-FR" sz="1700" dirty="0">
                <a:solidFill>
                  <a:srgbClr val="FFFFFF"/>
                </a:solidFill>
              </a:rPr>
              <a:t> as </a:t>
            </a:r>
            <a:r>
              <a:rPr lang="fr-FR" sz="1700" dirty="0" err="1">
                <a:solidFill>
                  <a:srgbClr val="FFFFFF"/>
                </a:solidFill>
              </a:rPr>
              <a:t>well</a:t>
            </a:r>
            <a:r>
              <a:rPr lang="fr-FR" sz="1700" dirty="0">
                <a:solidFill>
                  <a:srgbClr val="FFFFFF"/>
                </a:solidFill>
              </a:rPr>
              <a:t> as </a:t>
            </a:r>
            <a:r>
              <a:rPr lang="fr-FR" sz="1700" dirty="0" err="1">
                <a:solidFill>
                  <a:srgbClr val="FFFFFF"/>
                </a:solidFill>
              </a:rPr>
              <a:t>ecoguards</a:t>
            </a:r>
            <a:r>
              <a:rPr lang="fr-FR" sz="1700" dirty="0">
                <a:solidFill>
                  <a:srgbClr val="FFFFFF"/>
                </a:solidFill>
              </a:rPr>
              <a:t>.</a:t>
            </a:r>
            <a:endParaRPr lang="en-US" sz="1700" dirty="0">
              <a:solidFill>
                <a:srgbClr val="FFFFFF"/>
              </a:solidFill>
            </a:endParaRPr>
          </a:p>
          <a:p>
            <a:r>
              <a:rPr lang="fr-FR" sz="1700" dirty="0">
                <a:solidFill>
                  <a:srgbClr val="FFFFFF"/>
                </a:solidFill>
              </a:rPr>
              <a:t>Survival International, a HR NGO, claims WWF to </a:t>
            </a:r>
            <a:r>
              <a:rPr lang="fr-FR" sz="1700" dirty="0" err="1">
                <a:solidFill>
                  <a:srgbClr val="FFFFFF"/>
                </a:solidFill>
              </a:rPr>
              <a:t>be</a:t>
            </a:r>
            <a:r>
              <a:rPr lang="fr-FR" sz="1700" dirty="0">
                <a:solidFill>
                  <a:srgbClr val="FFFFFF"/>
                </a:solidFill>
              </a:rPr>
              <a:t> </a:t>
            </a:r>
            <a:r>
              <a:rPr lang="fr-FR" sz="1700" dirty="0" err="1">
                <a:solidFill>
                  <a:srgbClr val="FFFFFF"/>
                </a:solidFill>
              </a:rPr>
              <a:t>partly</a:t>
            </a:r>
            <a:r>
              <a:rPr lang="fr-FR" sz="1700" dirty="0">
                <a:solidFill>
                  <a:srgbClr val="FFFFFF"/>
                </a:solidFill>
              </a:rPr>
              <a:t> </a:t>
            </a:r>
            <a:r>
              <a:rPr lang="fr-FR" sz="1700" dirty="0" err="1">
                <a:solidFill>
                  <a:srgbClr val="FFFFFF"/>
                </a:solidFill>
              </a:rPr>
              <a:t>responsible</a:t>
            </a:r>
            <a:r>
              <a:rPr lang="fr-FR" sz="1700" dirty="0">
                <a:solidFill>
                  <a:srgbClr val="FFFFFF"/>
                </a:solidFill>
              </a:rPr>
              <a:t> as </a:t>
            </a:r>
            <a:r>
              <a:rPr lang="fr-FR" sz="1700" dirty="0" err="1">
                <a:solidFill>
                  <a:srgbClr val="FFFFFF"/>
                </a:solidFill>
              </a:rPr>
              <a:t>supervisor</a:t>
            </a:r>
            <a:r>
              <a:rPr lang="fr-FR" sz="1700" dirty="0">
                <a:solidFill>
                  <a:srgbClr val="FFFFFF"/>
                </a:solidFill>
              </a:rPr>
              <a:t> of </a:t>
            </a:r>
            <a:r>
              <a:rPr lang="fr-FR" sz="1700" dirty="0" err="1">
                <a:solidFill>
                  <a:srgbClr val="FFFFFF"/>
                </a:solidFill>
              </a:rPr>
              <a:t>ecoguards</a:t>
            </a:r>
            <a:endParaRPr lang="fr-FR" sz="1700" dirty="0">
              <a:solidFill>
                <a:srgbClr val="FFFFFF"/>
              </a:solidFill>
            </a:endParaRPr>
          </a:p>
          <a:p>
            <a:r>
              <a:rPr lang="fr-FR" sz="1700" dirty="0">
                <a:solidFill>
                  <a:srgbClr val="FFFFFF"/>
                </a:solidFill>
              </a:rPr>
              <a:t>SI </a:t>
            </a:r>
            <a:r>
              <a:rPr lang="fr-FR" sz="1700" dirty="0" err="1">
                <a:solidFill>
                  <a:srgbClr val="FFFFFF"/>
                </a:solidFill>
              </a:rPr>
              <a:t>fills</a:t>
            </a:r>
            <a:r>
              <a:rPr lang="fr-FR" sz="1700" dirty="0">
                <a:solidFill>
                  <a:srgbClr val="FFFFFF"/>
                </a:solidFill>
              </a:rPr>
              <a:t> a </a:t>
            </a:r>
            <a:r>
              <a:rPr lang="fr-FR" sz="1700" dirty="0" err="1">
                <a:solidFill>
                  <a:srgbClr val="FFFFFF"/>
                </a:solidFill>
              </a:rPr>
              <a:t>request</a:t>
            </a:r>
            <a:r>
              <a:rPr lang="fr-FR" sz="1700" dirty="0">
                <a:solidFill>
                  <a:srgbClr val="FFFFFF"/>
                </a:solidFill>
              </a:rPr>
              <a:t> against WWF </a:t>
            </a:r>
            <a:r>
              <a:rPr lang="fr-FR" sz="1700" dirty="0" err="1">
                <a:solidFill>
                  <a:srgbClr val="FFFFFF"/>
                </a:solidFill>
              </a:rPr>
              <a:t>before</a:t>
            </a:r>
            <a:r>
              <a:rPr lang="fr-FR" sz="1700" dirty="0">
                <a:solidFill>
                  <a:srgbClr val="FFFFFF"/>
                </a:solidFill>
              </a:rPr>
              <a:t> the </a:t>
            </a:r>
            <a:r>
              <a:rPr lang="fr-FR" sz="1700" dirty="0" err="1">
                <a:solidFill>
                  <a:srgbClr val="FFFFFF"/>
                </a:solidFill>
              </a:rPr>
              <a:t>Swiss</a:t>
            </a:r>
            <a:r>
              <a:rPr lang="fr-FR" sz="1700" dirty="0">
                <a:solidFill>
                  <a:srgbClr val="FFFFFF"/>
                </a:solidFill>
              </a:rPr>
              <a:t> OECD NCP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3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DC104-9306-4195-89F3-C76F109E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Mapping the dispute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BE8981-FE25-448B-925B-AB16B1D5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Place of alleged wrongful behavior: Cameroon</a:t>
            </a:r>
          </a:p>
          <a:p>
            <a:pPr lvl="1"/>
            <a:r>
              <a:rPr lang="en-US" sz="1800" dirty="0"/>
              <a:t>And later, Congo</a:t>
            </a:r>
          </a:p>
          <a:p>
            <a:r>
              <a:rPr lang="en-US" sz="2200" dirty="0"/>
              <a:t>WWF International’ s headquarters: Switzerland</a:t>
            </a:r>
          </a:p>
          <a:p>
            <a:r>
              <a:rPr lang="en-US" sz="2200" dirty="0"/>
              <a:t>OECD NCP of reference: Switzerland</a:t>
            </a:r>
          </a:p>
          <a:p>
            <a:r>
              <a:rPr lang="en-US" sz="2200" dirty="0"/>
              <a:t>UNDP: New-York, USA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D26D5D-8B1D-44AC-8B9F-20D81D58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2516777"/>
            <a:ext cx="6869093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927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47D111-1518-4F6B-A78A-35C4A8E0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972" y="4664454"/>
            <a:ext cx="8083296" cy="9418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Request filled by Survival before the Swiss OECD NCP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92713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BDFC79-3381-47A6-B5FD-FE3A2A4C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49" y="1302576"/>
            <a:ext cx="4872253" cy="28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5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546053-E04B-41B3-AD6E-0A610694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Legal basis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CD1B1-F928-4E31-8EE5-02AF004E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936172"/>
            <a:ext cx="7037591" cy="5802086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OECD Guidelines for Multinational Enterprises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hlinkClick r:id="rId3"/>
              </a:rPr>
              <a:t>OECD National Contact Points</a:t>
            </a:r>
            <a:endParaRPr lang="en-US" sz="2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The functioning of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OECD NCP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is it relevant to resort to the OECD NCP instead of “regular” litigation?</a:t>
            </a:r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ED38F1-7739-4535-82DF-AED73A83F051}"/>
              </a:ext>
            </a:extLst>
          </p:cNvPr>
          <p:cNvSpPr txBox="1"/>
          <p:nvPr/>
        </p:nvSpPr>
        <p:spPr>
          <a:xfrm>
            <a:off x="200641" y="4485823"/>
            <a:ext cx="34217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dirty="0"/>
              <a:t>Issues</a:t>
            </a:r>
          </a:p>
          <a:p>
            <a:pPr algn="ctr"/>
            <a:r>
              <a:rPr lang="fr-FR" sz="3800" dirty="0"/>
              <a:t> to </a:t>
            </a:r>
            <a:r>
              <a:rPr lang="fr-FR" sz="3800" dirty="0" err="1"/>
              <a:t>be</a:t>
            </a:r>
            <a:r>
              <a:rPr lang="fr-FR" sz="3800" dirty="0"/>
              <a:t> </a:t>
            </a:r>
            <a:r>
              <a:rPr lang="fr-FR" sz="3800" dirty="0" err="1"/>
              <a:t>discussed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202959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8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0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768A834-BF33-491E-BD38-63E85E25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000000"/>
                </a:solidFill>
              </a:rPr>
              <a:t>Initial Statement of the NCP – 20 Dec. 2016</a:t>
            </a:r>
          </a:p>
        </p:txBody>
      </p:sp>
      <p:sp>
        <p:nvSpPr>
          <p:cNvPr id="89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8BACBC-28C7-435B-80A4-6C3970044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148" y="776769"/>
            <a:ext cx="2393326" cy="34620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9000C-E044-46C4-93F4-76DD612D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145024" cy="4432592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000000"/>
                </a:solidFill>
              </a:rPr>
              <a:t>Competence</a:t>
            </a:r>
            <a:endParaRPr lang="fr-FR" sz="2400" b="1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err="1">
                <a:solidFill>
                  <a:srgbClr val="000000"/>
                </a:solidFill>
              </a:rPr>
              <a:t>Wrongful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acts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commmitted</a:t>
            </a:r>
            <a:r>
              <a:rPr lang="fr-FR" sz="1800" dirty="0">
                <a:solidFill>
                  <a:srgbClr val="000000"/>
                </a:solidFill>
              </a:rPr>
              <a:t> in </a:t>
            </a:r>
            <a:r>
              <a:rPr lang="fr-FR" sz="1800" dirty="0" err="1">
                <a:solidFill>
                  <a:srgbClr val="000000"/>
                </a:solidFill>
              </a:rPr>
              <a:t>Cameroon</a:t>
            </a:r>
            <a:endParaRPr lang="fr-FR" sz="1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0000"/>
                </a:solidFill>
              </a:rPr>
              <a:t>WWF International </a:t>
            </a:r>
            <a:r>
              <a:rPr lang="fr-FR" sz="1800" dirty="0" err="1">
                <a:solidFill>
                  <a:srgbClr val="000000"/>
                </a:solidFill>
              </a:rPr>
              <a:t>headquarters</a:t>
            </a:r>
            <a:r>
              <a:rPr lang="fr-FR" sz="1800" dirty="0">
                <a:solidFill>
                  <a:srgbClr val="000000"/>
                </a:solidFill>
              </a:rPr>
              <a:t> in </a:t>
            </a:r>
            <a:r>
              <a:rPr lang="fr-FR" sz="1800" dirty="0" err="1">
                <a:solidFill>
                  <a:srgbClr val="000000"/>
                </a:solidFill>
              </a:rPr>
              <a:t>Switzerland</a:t>
            </a:r>
            <a:endParaRPr lang="fr-FR" sz="1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0000"/>
                </a:solidFill>
              </a:rPr>
              <a:t>To </a:t>
            </a:r>
            <a:r>
              <a:rPr lang="fr-FR" sz="1800" dirty="0" err="1">
                <a:solidFill>
                  <a:srgbClr val="000000"/>
                </a:solidFill>
              </a:rPr>
              <a:t>be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discussed</a:t>
            </a:r>
            <a:r>
              <a:rPr lang="fr-FR" sz="1800" dirty="0">
                <a:solidFill>
                  <a:srgbClr val="000000"/>
                </a:solidFill>
              </a:rPr>
              <a:t>: how </a:t>
            </a:r>
            <a:r>
              <a:rPr lang="fr-FR" sz="1800" dirty="0" err="1">
                <a:solidFill>
                  <a:srgbClr val="000000"/>
                </a:solidFill>
              </a:rPr>
              <a:t>is</a:t>
            </a:r>
            <a:r>
              <a:rPr lang="fr-FR" sz="1800" dirty="0">
                <a:solidFill>
                  <a:srgbClr val="000000"/>
                </a:solidFill>
              </a:rPr>
              <a:t> the </a:t>
            </a:r>
            <a:r>
              <a:rPr lang="fr-FR" sz="1800" dirty="0" err="1">
                <a:solidFill>
                  <a:srgbClr val="000000"/>
                </a:solidFill>
              </a:rPr>
              <a:t>competence</a:t>
            </a:r>
            <a:r>
              <a:rPr lang="fr-FR" sz="1800" dirty="0">
                <a:solidFill>
                  <a:srgbClr val="000000"/>
                </a:solidFill>
              </a:rPr>
              <a:t> of the </a:t>
            </a:r>
            <a:r>
              <a:rPr lang="fr-FR" sz="1800" dirty="0" err="1">
                <a:solidFill>
                  <a:srgbClr val="000000"/>
                </a:solidFill>
              </a:rPr>
              <a:t>Swiss</a:t>
            </a:r>
            <a:r>
              <a:rPr lang="fr-FR" sz="1800" dirty="0">
                <a:solidFill>
                  <a:srgbClr val="000000"/>
                </a:solidFill>
              </a:rPr>
              <a:t> NCP </a:t>
            </a:r>
            <a:r>
              <a:rPr lang="fr-FR" sz="1800" dirty="0" err="1">
                <a:solidFill>
                  <a:srgbClr val="000000"/>
                </a:solidFill>
              </a:rPr>
              <a:t>founded</a:t>
            </a:r>
            <a:r>
              <a:rPr lang="fr-FR" sz="1800" dirty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000000"/>
                </a:solidFill>
              </a:rPr>
              <a:t>Applicability</a:t>
            </a:r>
            <a:r>
              <a:rPr lang="fr-FR" sz="2400" b="1" dirty="0">
                <a:solidFill>
                  <a:srgbClr val="000000"/>
                </a:solidFill>
              </a:rPr>
              <a:t> of the Guidelines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Is WWF international an “enterprise” in the meaning of the OECD Guidelines?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To be discussed: the definition of enterprise, the status of WWF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7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7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90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5C78B4-D829-4676-A63C-149CE8C28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540" y="3989614"/>
            <a:ext cx="2469922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490ED-BA7F-41B1-BDA0-434C96FB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69" y="2601687"/>
            <a:ext cx="3374571" cy="3548741"/>
          </a:xfrm>
        </p:spPr>
        <p:txBody>
          <a:bodyPr anchor="ctr">
            <a:noAutofit/>
          </a:bodyPr>
          <a:lstStyle/>
          <a:p>
            <a:r>
              <a:rPr lang="en-GB" sz="3600" dirty="0"/>
              <a:t>Proceedings conducted under the supervision of the Swiss NCP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DA418-4858-43BE-8431-424B13BE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172" y="2209800"/>
            <a:ext cx="7572824" cy="4103914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000" b="1" dirty="0" err="1"/>
              <a:t>Mediation</a:t>
            </a:r>
            <a:r>
              <a:rPr lang="fr-FR" sz="2000" b="1" dirty="0"/>
              <a:t>: </a:t>
            </a:r>
            <a:r>
              <a:rPr lang="fr-FR" sz="2000" dirty="0" err="1"/>
              <a:t>Appointment</a:t>
            </a:r>
            <a:r>
              <a:rPr lang="fr-FR" sz="2000" dirty="0"/>
              <a:t> of an </a:t>
            </a:r>
            <a:r>
              <a:rPr lang="fr-FR" sz="2000" dirty="0" err="1"/>
              <a:t>external</a:t>
            </a:r>
            <a:r>
              <a:rPr lang="fr-FR" sz="2000" dirty="0"/>
              <a:t> </a:t>
            </a:r>
            <a:r>
              <a:rPr lang="fr-FR" sz="2000" dirty="0" err="1"/>
              <a:t>mediator</a:t>
            </a:r>
            <a:endParaRPr lang="fr-FR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/>
              <a:t>June-Sept. 2017: Drafting of a </a:t>
            </a:r>
            <a:r>
              <a:rPr lang="fr-FR" sz="2000" dirty="0" err="1"/>
              <a:t>confidential</a:t>
            </a:r>
            <a:r>
              <a:rPr lang="fr-FR" sz="2000" dirty="0"/>
              <a:t> joint agreement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/>
              <a:t>4 Sept. 2017: </a:t>
            </a:r>
            <a:r>
              <a:rPr lang="fr-FR" sz="2000" dirty="0" err="1"/>
              <a:t>Withdrawal</a:t>
            </a:r>
            <a:r>
              <a:rPr lang="fr-FR" sz="2000" dirty="0"/>
              <a:t> of Survival from the </a:t>
            </a:r>
            <a:r>
              <a:rPr lang="fr-FR" sz="2000" dirty="0" err="1"/>
              <a:t>negociation</a:t>
            </a:r>
            <a:r>
              <a:rPr lang="fr-FR" sz="2000" dirty="0"/>
              <a:t>, </a:t>
            </a:r>
            <a:r>
              <a:rPr lang="fr-FR" sz="2000" dirty="0" err="1"/>
              <a:t>based</a:t>
            </a:r>
            <a:r>
              <a:rPr lang="fr-FR" sz="2000" dirty="0"/>
              <a:t> on </a:t>
            </a:r>
            <a:r>
              <a:rPr lang="fr-FR" sz="2000" dirty="0" err="1"/>
              <a:t>WWF’s</a:t>
            </a:r>
            <a:r>
              <a:rPr lang="fr-FR" sz="2000" dirty="0"/>
              <a:t> objection on </a:t>
            </a:r>
            <a:r>
              <a:rPr lang="fr-FR" sz="2000" dirty="0" err="1"/>
              <a:t>prior</a:t>
            </a:r>
            <a:r>
              <a:rPr lang="fr-FR" sz="2000" dirty="0"/>
              <a:t> consent of the Baka people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/>
              <a:t>5 Sept. 2017: </a:t>
            </a:r>
            <a:r>
              <a:rPr lang="fr-FR" sz="2000" dirty="0" err="1"/>
              <a:t>Survival’s</a:t>
            </a:r>
            <a:r>
              <a:rPr lang="fr-FR" sz="2000" dirty="0"/>
              <a:t> Public </a:t>
            </a:r>
            <a:r>
              <a:rPr lang="fr-FR" sz="2000" dirty="0" err="1"/>
              <a:t>Statement</a:t>
            </a:r>
            <a:endParaRPr lang="fr-FR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/>
              <a:t>7 Sept. 2017: </a:t>
            </a:r>
            <a:r>
              <a:rPr lang="fr-FR" sz="2000" dirty="0" err="1"/>
              <a:t>NCP’s</a:t>
            </a:r>
            <a:r>
              <a:rPr lang="fr-FR" sz="2000" dirty="0"/>
              <a:t> </a:t>
            </a:r>
            <a:r>
              <a:rPr lang="fr-FR" sz="2000" dirty="0" err="1"/>
              <a:t>Statement</a:t>
            </a:r>
            <a:r>
              <a:rPr lang="fr-FR" sz="2000" dirty="0"/>
              <a:t> </a:t>
            </a:r>
            <a:r>
              <a:rPr lang="fr-FR" sz="2000" dirty="0" err="1"/>
              <a:t>acknowledging</a:t>
            </a:r>
            <a:r>
              <a:rPr lang="fr-FR" sz="2000" dirty="0"/>
              <a:t> </a:t>
            </a:r>
            <a:r>
              <a:rPr lang="fr-FR" sz="2000" dirty="0" err="1"/>
              <a:t>Survival’s</a:t>
            </a:r>
            <a:r>
              <a:rPr lang="fr-FR" sz="2000" dirty="0"/>
              <a:t> </a:t>
            </a:r>
            <a:r>
              <a:rPr lang="fr-FR" sz="2000" dirty="0" err="1"/>
              <a:t>withdrawal</a:t>
            </a:r>
            <a:r>
              <a:rPr lang="fr-FR" sz="2000" dirty="0"/>
              <a:t> and violation of </a:t>
            </a:r>
            <a:r>
              <a:rPr lang="fr-FR" sz="2000" dirty="0" err="1"/>
              <a:t>confidentiality</a:t>
            </a:r>
            <a:r>
              <a:rPr lang="fr-FR" sz="2000" dirty="0"/>
              <a:t> </a:t>
            </a:r>
            <a:r>
              <a:rPr lang="fr-FR" sz="2000" dirty="0" err="1"/>
              <a:t>rules</a:t>
            </a:r>
            <a:r>
              <a:rPr lang="fr-FR" sz="2000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D2636C-C380-4411-A2B8-4D1E412D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" y="348344"/>
            <a:ext cx="11802464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68A834-BF33-491E-BD38-63E85E25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365125"/>
            <a:ext cx="10842171" cy="1306443"/>
          </a:xfrm>
        </p:spPr>
        <p:txBody>
          <a:bodyPr>
            <a:normAutofit/>
          </a:bodyPr>
          <a:lstStyle/>
          <a:p>
            <a:r>
              <a:rPr lang="en-GB" dirty="0"/>
              <a:t>Final Statement of the NCP – 21 Nov. 2017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9000C-E044-46C4-93F4-76DD612D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825624"/>
            <a:ext cx="4479345" cy="466725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b="1" dirty="0" err="1"/>
              <a:t>Shared</a:t>
            </a:r>
            <a:r>
              <a:rPr lang="fr-FR" b="1" dirty="0"/>
              <a:t> points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 err="1"/>
              <a:t>Remaining</a:t>
            </a:r>
            <a:r>
              <a:rPr lang="fr-FR" b="1" dirty="0"/>
              <a:t> </a:t>
            </a:r>
            <a:r>
              <a:rPr lang="fr-FR" b="1" dirty="0" err="1"/>
              <a:t>conflicting</a:t>
            </a:r>
            <a:r>
              <a:rPr lang="fr-FR" b="1" dirty="0"/>
              <a:t> issues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 err="1"/>
              <a:t>Recommendations</a:t>
            </a:r>
            <a:endParaRPr lang="fr-FR" b="1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u="sng" dirty="0"/>
              <a:t>Issues to </a:t>
            </a:r>
            <a:r>
              <a:rPr lang="fr-FR" sz="2000" b="1" u="sng" dirty="0" err="1"/>
              <a:t>be</a:t>
            </a:r>
            <a:r>
              <a:rPr lang="fr-FR" sz="2000" b="1" u="sng" dirty="0"/>
              <a:t> </a:t>
            </a:r>
            <a:r>
              <a:rPr lang="fr-FR" sz="2000" b="1" u="sng" dirty="0" err="1"/>
              <a:t>discussed</a:t>
            </a:r>
            <a:endParaRPr lang="fr-FR" sz="2000" b="1" u="sng" dirty="0"/>
          </a:p>
          <a:p>
            <a:r>
              <a:rPr lang="fr-FR" sz="2000" dirty="0" err="1"/>
              <a:t>Effectiveness</a:t>
            </a:r>
            <a:r>
              <a:rPr lang="fr-FR" sz="2000" dirty="0"/>
              <a:t> of the </a:t>
            </a:r>
            <a:r>
              <a:rPr lang="fr-FR" sz="2000" dirty="0" err="1"/>
              <a:t>statement</a:t>
            </a:r>
            <a:r>
              <a:rPr lang="fr-FR" sz="2000" dirty="0"/>
              <a:t>?</a:t>
            </a:r>
          </a:p>
          <a:p>
            <a:r>
              <a:rPr lang="fr-FR" sz="2000" dirty="0"/>
              <a:t>Alternative remedies? The follow-up of the case…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4AA5F0-C0E7-45BF-8923-160C8CDC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068" y="6419850"/>
            <a:ext cx="3028950" cy="438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BE653AF-E3FB-45F9-8916-F7E93337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816" y="76200"/>
            <a:ext cx="329184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002EFA-8E4F-44DD-981F-FFEC2220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371" y="1671568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454</Words>
  <Application>Microsoft Office PowerPoint</Application>
  <PresentationFormat>Grand écran</PresentationFormat>
  <Paragraphs>68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Global  Environmental Litigation</vt:lpstr>
      <vt:lpstr>Survival International v. WWF A case-study</vt:lpstr>
      <vt:lpstr>A (very) brief  summary of the facts</vt:lpstr>
      <vt:lpstr>Mapping the dispute</vt:lpstr>
      <vt:lpstr>Request filled by Survival before the Swiss OECD NCP</vt:lpstr>
      <vt:lpstr>Legal basis</vt:lpstr>
      <vt:lpstr>Initial Statement of the NCP – 20 Dec. 2016</vt:lpstr>
      <vt:lpstr>Proceedings conducted under the supervision of the Swiss NCP</vt:lpstr>
      <vt:lpstr>Final Statement of the NCP – 21 Nov. 2017</vt:lpstr>
      <vt:lpstr>Follow-up of the case</vt:lpstr>
      <vt:lpstr>Further Steps from HR NGOs</vt:lpstr>
      <vt:lpstr>Further Steps from WWF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 Environmental Litigation</dc:title>
  <dc:creator>Sandrine de Lonlay</dc:creator>
  <cp:lastModifiedBy>Sandrine de Lonlay</cp:lastModifiedBy>
  <cp:revision>1</cp:revision>
  <dcterms:created xsi:type="dcterms:W3CDTF">2021-01-02T14:00:46Z</dcterms:created>
  <dcterms:modified xsi:type="dcterms:W3CDTF">2021-01-02T14:07:19Z</dcterms:modified>
</cp:coreProperties>
</file>