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7" r:id="rId2"/>
    <p:sldId id="258" r:id="rId3"/>
    <p:sldId id="259" r:id="rId4"/>
    <p:sldId id="260" r:id="rId5"/>
    <p:sldId id="261" r:id="rId6"/>
    <p:sldId id="262" r:id="rId7"/>
    <p:sldId id="263" r:id="rId8"/>
    <p:sldId id="264" r:id="rId9"/>
    <p:sldId id="265" r:id="rId10"/>
    <p:sldId id="266" r:id="rId11"/>
    <p:sldId id="267" r:id="rId12"/>
    <p:sldId id="271" r:id="rId13"/>
    <p:sldId id="268" r:id="rId14"/>
    <p:sldId id="269" r:id="rId15"/>
    <p:sldId id="272" r:id="rId16"/>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41927"/>
    <a:srgbClr val="095184"/>
    <a:srgbClr val="F6F6F6"/>
    <a:srgbClr val="0046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5D17BC-A76D-428D-B8F9-C74CC6D83871}" type="datetimeFigureOut">
              <a:rPr lang="en-GB" smtClean="0"/>
              <a:t>28/12/2020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EEF71A-7008-40B9-9878-B3419BB954C5}" type="slidenum">
              <a:rPr lang="en-GB" smtClean="0"/>
              <a:t>‹#›</a:t>
            </a:fld>
            <a:endParaRPr lang="en-GB"/>
          </a:p>
        </p:txBody>
      </p:sp>
    </p:spTree>
    <p:extLst>
      <p:ext uri="{BB962C8B-B14F-4D97-AF65-F5344CB8AC3E}">
        <p14:creationId xmlns:p14="http://schemas.microsoft.com/office/powerpoint/2010/main" val="822814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11</a:t>
            </a:fld>
            <a:endParaRPr lang="en-GB"/>
          </a:p>
        </p:txBody>
      </p:sp>
    </p:spTree>
    <p:extLst>
      <p:ext uri="{BB962C8B-B14F-4D97-AF65-F5344CB8AC3E}">
        <p14:creationId xmlns:p14="http://schemas.microsoft.com/office/powerpoint/2010/main" val="33064999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14</a:t>
            </a:fld>
            <a:endParaRPr lang="en-GB"/>
          </a:p>
        </p:txBody>
      </p:sp>
    </p:spTree>
    <p:extLst>
      <p:ext uri="{BB962C8B-B14F-4D97-AF65-F5344CB8AC3E}">
        <p14:creationId xmlns:p14="http://schemas.microsoft.com/office/powerpoint/2010/main" val="22977225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lv-LV"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lv-LV"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089740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994758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1400677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14350" y="365125"/>
            <a:ext cx="10515600" cy="1325563"/>
          </a:xfrm>
        </p:spPr>
        <p:txBody>
          <a:bodyPr/>
          <a:lstStyle/>
          <a:p>
            <a:r>
              <a:rPr lang="en-US" dirty="0"/>
              <a:t>Click to edit Master title style</a:t>
            </a:r>
            <a:endParaRPr lang="lv-LV" dirty="0"/>
          </a:p>
        </p:txBody>
      </p:sp>
      <p:sp>
        <p:nvSpPr>
          <p:cNvPr id="3" name="Content Placeholder 2"/>
          <p:cNvSpPr>
            <a:spLocks noGrp="1"/>
          </p:cNvSpPr>
          <p:nvPr>
            <p:ph idx="1"/>
          </p:nvPr>
        </p:nvSpPr>
        <p:spPr>
          <a:xfrm>
            <a:off x="514350" y="1825625"/>
            <a:ext cx="10515600"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322351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638753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lv-LV"/>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2760013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lv-LV"/>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289818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lv-LV"/>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834357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lv-LV"/>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496765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lv-LV"/>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983225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lv-LV"/>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998130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lv-LV"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pic>
        <p:nvPicPr>
          <p:cNvPr id="7" name="Picture 6"/>
          <p:cNvPicPr>
            <a:picLocks noChangeAspect="1"/>
          </p:cNvPicPr>
          <p:nvPr userDrawn="1"/>
        </p:nvPicPr>
        <p:blipFill>
          <a:blip r:embed="rId13">
            <a:clrChange>
              <a:clrFrom>
                <a:srgbClr val="FFFFFF"/>
              </a:clrFrom>
              <a:clrTo>
                <a:srgbClr val="FFFFFF">
                  <a:alpha val="0"/>
                </a:srgbClr>
              </a:clrTo>
            </a:clrChange>
          </a:blip>
          <a:stretch>
            <a:fillRect/>
          </a:stretch>
        </p:blipFill>
        <p:spPr>
          <a:xfrm>
            <a:off x="10459633" y="6335501"/>
            <a:ext cx="1076786" cy="410822"/>
          </a:xfrm>
          <a:prstGeom prst="rect">
            <a:avLst/>
          </a:prstGeom>
        </p:spPr>
      </p:pic>
      <p:pic>
        <p:nvPicPr>
          <p:cNvPr id="1026" name="Picture 2" descr="Image result for erasmus+ logo"/>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969435" y="6364767"/>
            <a:ext cx="1337572" cy="381556"/>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18"/>
          <p:cNvSpPr/>
          <p:nvPr userDrawn="1"/>
        </p:nvSpPr>
        <p:spPr>
          <a:xfrm>
            <a:off x="11887200" y="0"/>
            <a:ext cx="304800" cy="6858000"/>
          </a:xfrm>
          <a:prstGeom prst="rect">
            <a:avLst/>
          </a:prstGeom>
          <a:solidFill>
            <a:srgbClr val="095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solidFill>
                <a:srgbClr val="C41927"/>
              </a:solidFill>
            </a:endParaRPr>
          </a:p>
        </p:txBody>
      </p:sp>
      <p:grpSp>
        <p:nvGrpSpPr>
          <p:cNvPr id="17" name="Group 16"/>
          <p:cNvGrpSpPr/>
          <p:nvPr userDrawn="1"/>
        </p:nvGrpSpPr>
        <p:grpSpPr>
          <a:xfrm>
            <a:off x="11887200" y="5899577"/>
            <a:ext cx="304800" cy="655968"/>
            <a:chOff x="11982448" y="6104563"/>
            <a:chExt cx="209552" cy="450982"/>
          </a:xfrm>
        </p:grpSpPr>
        <p:sp>
          <p:nvSpPr>
            <p:cNvPr id="22" name="Right Triangle 21"/>
            <p:cNvSpPr/>
            <p:nvPr userDrawn="1"/>
          </p:nvSpPr>
          <p:spPr>
            <a:xfrm flipV="1">
              <a:off x="11982448" y="6330799"/>
              <a:ext cx="208172" cy="224746"/>
            </a:xfrm>
            <a:prstGeom prst="rtTriangle">
              <a:avLst/>
            </a:prstGeom>
            <a:solidFill>
              <a:srgbClr val="C41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6" name="Right Triangle 15"/>
            <p:cNvSpPr/>
            <p:nvPr userDrawn="1"/>
          </p:nvSpPr>
          <p:spPr>
            <a:xfrm flipH="1">
              <a:off x="11982448" y="6104563"/>
              <a:ext cx="209552" cy="226236"/>
            </a:xfrm>
            <a:prstGeom prst="rtTriangle">
              <a:avLst/>
            </a:prstGeom>
            <a:solidFill>
              <a:srgbClr val="C41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grpSp>
    </p:spTree>
    <p:extLst>
      <p:ext uri="{BB962C8B-B14F-4D97-AF65-F5344CB8AC3E}">
        <p14:creationId xmlns:p14="http://schemas.microsoft.com/office/powerpoint/2010/main" val="2392503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600" kern="1200">
          <a:solidFill>
            <a:srgbClr val="C41927"/>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6694" y="863700"/>
            <a:ext cx="10378611" cy="2822824"/>
          </a:xfrm>
        </p:spPr>
        <p:txBody>
          <a:bodyPr>
            <a:noAutofit/>
          </a:bodyPr>
          <a:lstStyle/>
          <a:p>
            <a:r>
              <a:rPr lang="en-GB" sz="3600" dirty="0"/>
              <a:t>Building a link to business: a look at the UN Global Compact, United Nations Guiding Principles on Business and Human Rights, etc.</a:t>
            </a:r>
            <a:endParaRPr lang="lv-LV" sz="3600" dirty="0"/>
          </a:p>
        </p:txBody>
      </p:sp>
      <p:sp>
        <p:nvSpPr>
          <p:cNvPr id="3" name="Subtitle 2"/>
          <p:cNvSpPr>
            <a:spLocks noGrp="1"/>
          </p:cNvSpPr>
          <p:nvPr>
            <p:ph type="subTitle" idx="1"/>
          </p:nvPr>
        </p:nvSpPr>
        <p:spPr>
          <a:xfrm>
            <a:off x="1524000" y="4092915"/>
            <a:ext cx="9144000" cy="1177724"/>
          </a:xfrm>
        </p:spPr>
        <p:txBody>
          <a:bodyPr>
            <a:normAutofit/>
          </a:bodyPr>
          <a:lstStyle/>
          <a:p>
            <a:r>
              <a:rPr lang="lv-LV" sz="3200" b="1" dirty="0"/>
              <a:t>Business and Natural Resources Rights</a:t>
            </a:r>
          </a:p>
        </p:txBody>
      </p:sp>
      <p:cxnSp>
        <p:nvCxnSpPr>
          <p:cNvPr id="5" name="Straight Connector 4">
            <a:extLst>
              <a:ext uri="{FF2B5EF4-FFF2-40B4-BE49-F238E27FC236}">
                <a16:creationId xmlns:a16="http://schemas.microsoft.com/office/drawing/2014/main" id="{199DCCBB-FB07-4084-B7CF-90F5E2D7541E}"/>
              </a:ext>
            </a:extLst>
          </p:cNvPr>
          <p:cNvCxnSpPr>
            <a:cxnSpLocks/>
          </p:cNvCxnSpPr>
          <p:nvPr/>
        </p:nvCxnSpPr>
        <p:spPr>
          <a:xfrm>
            <a:off x="1128445" y="3821987"/>
            <a:ext cx="9935110" cy="0"/>
          </a:xfrm>
          <a:prstGeom prst="line">
            <a:avLst/>
          </a:prstGeom>
          <a:ln w="28575">
            <a:solidFill>
              <a:srgbClr val="C4192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5236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02D-8254-42D0-9DF8-C8BEAE1F8DEA}"/>
              </a:ext>
            </a:extLst>
          </p:cNvPr>
          <p:cNvSpPr>
            <a:spLocks noGrp="1"/>
          </p:cNvSpPr>
          <p:nvPr>
            <p:ph type="title"/>
          </p:nvPr>
        </p:nvSpPr>
        <p:spPr/>
        <p:txBody>
          <a:bodyPr>
            <a:normAutofit/>
          </a:bodyPr>
          <a:lstStyle/>
          <a:p>
            <a:r>
              <a:rPr lang="en-GB" dirty="0"/>
              <a:t>Human Rights Compliance Assessment (HRCA) Quick Check</a:t>
            </a:r>
          </a:p>
        </p:txBody>
      </p:sp>
      <p:sp>
        <p:nvSpPr>
          <p:cNvPr id="3" name="Content Placeholder 2">
            <a:extLst>
              <a:ext uri="{FF2B5EF4-FFF2-40B4-BE49-F238E27FC236}">
                <a16:creationId xmlns:a16="http://schemas.microsoft.com/office/drawing/2014/main" id="{0AA7CAA1-EED2-45FB-AA83-2A35E36EB69A}"/>
              </a:ext>
            </a:extLst>
          </p:cNvPr>
          <p:cNvSpPr>
            <a:spLocks noGrp="1"/>
          </p:cNvSpPr>
          <p:nvPr>
            <p:ph idx="1"/>
          </p:nvPr>
        </p:nvSpPr>
        <p:spPr/>
        <p:txBody>
          <a:bodyPr>
            <a:normAutofit fontScale="92500" lnSpcReduction="20000"/>
          </a:bodyPr>
          <a:lstStyle/>
          <a:p>
            <a:pPr marL="0" indent="0">
              <a:buNone/>
            </a:pPr>
            <a:r>
              <a:rPr lang="en-GB" b="1" dirty="0"/>
              <a:t>B. COMMUNITY IMPACT</a:t>
            </a:r>
          </a:p>
          <a:p>
            <a:pPr marL="0" indent="0">
              <a:buNone/>
            </a:pPr>
            <a:r>
              <a:rPr lang="en-GB" dirty="0"/>
              <a:t>1. Security</a:t>
            </a:r>
          </a:p>
          <a:p>
            <a:pPr marL="0" indent="0">
              <a:buNone/>
            </a:pPr>
            <a:r>
              <a:rPr lang="en-GB" b="1" i="1" dirty="0">
                <a:solidFill>
                  <a:srgbClr val="C41927"/>
                </a:solidFill>
              </a:rPr>
              <a:t>2. Land Management</a:t>
            </a:r>
          </a:p>
          <a:p>
            <a:pPr marL="0" indent="0">
              <a:buNone/>
            </a:pPr>
            <a:r>
              <a:rPr lang="en-GB" b="1" i="1" dirty="0">
                <a:solidFill>
                  <a:srgbClr val="C41927"/>
                </a:solidFill>
              </a:rPr>
              <a:t>3. Environmental Health and Safety</a:t>
            </a:r>
          </a:p>
          <a:p>
            <a:pPr marL="0" indent="0">
              <a:buNone/>
            </a:pPr>
            <a:r>
              <a:rPr lang="en-GB" dirty="0"/>
              <a:t>4. Corruption and Bribery</a:t>
            </a:r>
          </a:p>
          <a:p>
            <a:pPr marL="0" indent="0">
              <a:buNone/>
            </a:pPr>
            <a:r>
              <a:rPr lang="en-GB" dirty="0"/>
              <a:t>5. Company Products</a:t>
            </a:r>
          </a:p>
          <a:p>
            <a:pPr marL="0" indent="0">
              <a:buNone/>
            </a:pPr>
            <a:endParaRPr lang="en-GB" dirty="0"/>
          </a:p>
          <a:p>
            <a:pPr marL="0" indent="0">
              <a:buNone/>
            </a:pPr>
            <a:r>
              <a:rPr lang="en-GB" b="1" dirty="0"/>
              <a:t>C. SUPPLY CHAIN MANAGEMENT</a:t>
            </a:r>
          </a:p>
        </p:txBody>
      </p:sp>
      <p:pic>
        <p:nvPicPr>
          <p:cNvPr id="4" name="Picture 3">
            <a:extLst>
              <a:ext uri="{FF2B5EF4-FFF2-40B4-BE49-F238E27FC236}">
                <a16:creationId xmlns:a16="http://schemas.microsoft.com/office/drawing/2014/main" id="{58AD3028-EC9A-49EB-BE8E-742F8373E732}"/>
              </a:ext>
            </a:extLst>
          </p:cNvPr>
          <p:cNvPicPr>
            <a:picLocks noChangeAspect="1"/>
          </p:cNvPicPr>
          <p:nvPr/>
        </p:nvPicPr>
        <p:blipFill>
          <a:blip r:embed="rId2"/>
          <a:stretch>
            <a:fillRect/>
          </a:stretch>
        </p:blipFill>
        <p:spPr>
          <a:xfrm rot="1163130">
            <a:off x="6900676" y="2605505"/>
            <a:ext cx="774120" cy="1085583"/>
          </a:xfrm>
          <a:prstGeom prst="rect">
            <a:avLst/>
          </a:prstGeom>
        </p:spPr>
      </p:pic>
      <p:sp>
        <p:nvSpPr>
          <p:cNvPr id="5" name="TextBox 4">
            <a:extLst>
              <a:ext uri="{FF2B5EF4-FFF2-40B4-BE49-F238E27FC236}">
                <a16:creationId xmlns:a16="http://schemas.microsoft.com/office/drawing/2014/main" id="{EACDD415-81F3-4008-B2D6-9C1D0F62674A}"/>
              </a:ext>
            </a:extLst>
          </p:cNvPr>
          <p:cNvSpPr txBox="1"/>
          <p:nvPr/>
        </p:nvSpPr>
        <p:spPr>
          <a:xfrm>
            <a:off x="7833017" y="2507803"/>
            <a:ext cx="3215367" cy="369332"/>
          </a:xfrm>
          <a:prstGeom prst="rect">
            <a:avLst/>
          </a:prstGeom>
          <a:noFill/>
        </p:spPr>
        <p:txBody>
          <a:bodyPr wrap="none" rtlCol="0">
            <a:spAutoFit/>
          </a:bodyPr>
          <a:lstStyle/>
          <a:p>
            <a:r>
              <a:rPr lang="en-GB" i="1" dirty="0"/>
              <a:t>relevant in context of IP rights</a:t>
            </a:r>
          </a:p>
        </p:txBody>
      </p:sp>
    </p:spTree>
    <p:extLst>
      <p:ext uri="{BB962C8B-B14F-4D97-AF65-F5344CB8AC3E}">
        <p14:creationId xmlns:p14="http://schemas.microsoft.com/office/powerpoint/2010/main" val="33032201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EFFA6-5EBD-46B6-934E-439CFB56E80D}"/>
              </a:ext>
            </a:extLst>
          </p:cNvPr>
          <p:cNvSpPr>
            <a:spLocks noGrp="1"/>
          </p:cNvSpPr>
          <p:nvPr>
            <p:ph type="title"/>
          </p:nvPr>
        </p:nvSpPr>
        <p:spPr>
          <a:xfrm>
            <a:off x="287997" y="366694"/>
            <a:ext cx="4314825" cy="5232722"/>
          </a:xfrm>
        </p:spPr>
        <p:txBody>
          <a:bodyPr>
            <a:normAutofit/>
          </a:bodyPr>
          <a:lstStyle/>
          <a:p>
            <a:pPr>
              <a:lnSpc>
                <a:spcPct val="100000"/>
              </a:lnSpc>
            </a:pPr>
            <a:r>
              <a:rPr lang="en-GB" b="1" dirty="0"/>
              <a:t>Recurring areas of concern that are raised by different stakeholders involved in the protection and promotion of indigenous peoples</a:t>
            </a:r>
          </a:p>
        </p:txBody>
      </p:sp>
      <p:sp>
        <p:nvSpPr>
          <p:cNvPr id="3" name="Content Placeholder 2">
            <a:extLst>
              <a:ext uri="{FF2B5EF4-FFF2-40B4-BE49-F238E27FC236}">
                <a16:creationId xmlns:a16="http://schemas.microsoft.com/office/drawing/2014/main" id="{A07DE626-3A89-4E89-BC49-BB9ABE56EE2D}"/>
              </a:ext>
            </a:extLst>
          </p:cNvPr>
          <p:cNvSpPr>
            <a:spLocks noGrp="1"/>
          </p:cNvSpPr>
          <p:nvPr>
            <p:ph idx="1"/>
          </p:nvPr>
        </p:nvSpPr>
        <p:spPr>
          <a:xfrm>
            <a:off x="5198724" y="550648"/>
            <a:ext cx="6287779" cy="5756703"/>
          </a:xfrm>
        </p:spPr>
        <p:txBody>
          <a:bodyPr>
            <a:noAutofit/>
          </a:bodyPr>
          <a:lstStyle/>
          <a:p>
            <a:pPr marL="0" indent="0" algn="just">
              <a:lnSpc>
                <a:spcPct val="100000"/>
              </a:lnSpc>
              <a:buNone/>
            </a:pPr>
            <a:r>
              <a:rPr lang="en-GB" sz="2400" dirty="0"/>
              <a:t>Barriers to participation in formal decision-making structures at the national level</a:t>
            </a:r>
          </a:p>
          <a:p>
            <a:pPr marL="0" indent="0" algn="just">
              <a:lnSpc>
                <a:spcPct val="100000"/>
              </a:lnSpc>
              <a:buNone/>
            </a:pPr>
            <a:r>
              <a:rPr lang="en-GB" sz="2400" dirty="0"/>
              <a:t>Lack of – or diminished access to – justice to address the infringement of their rights</a:t>
            </a:r>
          </a:p>
          <a:p>
            <a:pPr marL="0" indent="0" algn="just">
              <a:lnSpc>
                <a:spcPct val="100000"/>
              </a:lnSpc>
              <a:buNone/>
            </a:pPr>
            <a:r>
              <a:rPr lang="en-GB" sz="2400" dirty="0"/>
              <a:t>Lack of legal recognition of land ownership, dispossession of land and displacement</a:t>
            </a:r>
          </a:p>
          <a:p>
            <a:pPr marL="0" indent="0" algn="just">
              <a:lnSpc>
                <a:spcPct val="100000"/>
              </a:lnSpc>
              <a:buNone/>
            </a:pPr>
            <a:r>
              <a:rPr lang="en-GB" sz="2400" dirty="0"/>
              <a:t>Lack of recognition or integration of customary decision-making structures by the state</a:t>
            </a:r>
          </a:p>
          <a:p>
            <a:pPr marL="0" indent="0" algn="just">
              <a:lnSpc>
                <a:spcPct val="100000"/>
              </a:lnSpc>
              <a:buNone/>
            </a:pPr>
            <a:r>
              <a:rPr lang="en-GB" sz="2400" dirty="0"/>
              <a:t>Discrimination and prejudice within broader society</a:t>
            </a:r>
          </a:p>
          <a:p>
            <a:pPr marL="0" indent="0" algn="just">
              <a:lnSpc>
                <a:spcPct val="100000"/>
              </a:lnSpc>
              <a:buNone/>
            </a:pPr>
            <a:r>
              <a:rPr lang="en-GB" sz="2400" dirty="0"/>
              <a:t>Inadequate consultation related to development projects directly impacting indigenous livelihoods</a:t>
            </a:r>
          </a:p>
          <a:p>
            <a:pPr marL="0" indent="0" algn="just">
              <a:lnSpc>
                <a:spcPct val="100000"/>
              </a:lnSpc>
              <a:buNone/>
            </a:pPr>
            <a:endParaRPr lang="en-GB" sz="2400" dirty="0"/>
          </a:p>
        </p:txBody>
      </p:sp>
      <p:cxnSp>
        <p:nvCxnSpPr>
          <p:cNvPr id="5" name="Straight Connector 4">
            <a:extLst>
              <a:ext uri="{FF2B5EF4-FFF2-40B4-BE49-F238E27FC236}">
                <a16:creationId xmlns:a16="http://schemas.microsoft.com/office/drawing/2014/main" id="{28AF44C1-44E7-44C6-AA85-43F53DA67D32}"/>
              </a:ext>
            </a:extLst>
          </p:cNvPr>
          <p:cNvCxnSpPr>
            <a:cxnSpLocks/>
          </p:cNvCxnSpPr>
          <p:nvPr/>
        </p:nvCxnSpPr>
        <p:spPr>
          <a:xfrm>
            <a:off x="4880225" y="622567"/>
            <a:ext cx="0" cy="5684784"/>
          </a:xfrm>
          <a:prstGeom prst="line">
            <a:avLst/>
          </a:prstGeom>
          <a:ln w="38100">
            <a:solidFill>
              <a:srgbClr val="C4192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740599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D5ADD-AE2B-4841-A2B6-7F5DBC72F9E1}"/>
              </a:ext>
            </a:extLst>
          </p:cNvPr>
          <p:cNvSpPr>
            <a:spLocks noGrp="1"/>
          </p:cNvSpPr>
          <p:nvPr>
            <p:ph type="title"/>
          </p:nvPr>
        </p:nvSpPr>
        <p:spPr/>
        <p:txBody>
          <a:bodyPr>
            <a:normAutofit fontScale="90000"/>
          </a:bodyPr>
          <a:lstStyle/>
          <a:p>
            <a:r>
              <a:rPr lang="en-GB" dirty="0"/>
              <a:t>UN Guiding Principles for the implementation of the UN ‘protect, respect and remedy’ framework (2011)</a:t>
            </a:r>
          </a:p>
        </p:txBody>
      </p:sp>
      <p:sp>
        <p:nvSpPr>
          <p:cNvPr id="3" name="Content Placeholder 2">
            <a:extLst>
              <a:ext uri="{FF2B5EF4-FFF2-40B4-BE49-F238E27FC236}">
                <a16:creationId xmlns:a16="http://schemas.microsoft.com/office/drawing/2014/main" id="{3EA77471-DEC7-4BC0-B068-1A5B3EBE95AE}"/>
              </a:ext>
            </a:extLst>
          </p:cNvPr>
          <p:cNvSpPr>
            <a:spLocks noGrp="1"/>
          </p:cNvSpPr>
          <p:nvPr>
            <p:ph idx="1"/>
          </p:nvPr>
        </p:nvSpPr>
        <p:spPr>
          <a:xfrm>
            <a:off x="514350" y="1825624"/>
            <a:ext cx="10859142" cy="4554627"/>
          </a:xfrm>
        </p:spPr>
        <p:txBody>
          <a:bodyPr>
            <a:normAutofit fontScale="70000" lnSpcReduction="20000"/>
          </a:bodyPr>
          <a:lstStyle/>
          <a:p>
            <a:pPr marL="0" indent="0">
              <a:buNone/>
            </a:pPr>
            <a:r>
              <a:rPr lang="en-GB" dirty="0"/>
              <a:t>I. THE STATE DUTY TO </a:t>
            </a:r>
            <a:r>
              <a:rPr lang="en-GB" b="1" dirty="0"/>
              <a:t>PROTECT</a:t>
            </a:r>
            <a:r>
              <a:rPr lang="en-GB" dirty="0"/>
              <a:t> HUMAN RIGHTS </a:t>
            </a:r>
          </a:p>
          <a:p>
            <a:pPr marL="0" indent="0">
              <a:buNone/>
            </a:pPr>
            <a:r>
              <a:rPr lang="en-GB" dirty="0"/>
              <a:t>II. THE CORPORATE RESPONSIBILITY TO </a:t>
            </a:r>
            <a:r>
              <a:rPr lang="en-GB" b="1" dirty="0"/>
              <a:t>RESPECT</a:t>
            </a:r>
            <a:r>
              <a:rPr lang="en-GB" dirty="0"/>
              <a:t> HUMAN RIGHTS</a:t>
            </a:r>
          </a:p>
          <a:p>
            <a:pPr marL="0" indent="0">
              <a:buNone/>
            </a:pPr>
            <a:r>
              <a:rPr lang="en-GB" dirty="0"/>
              <a:t>III. ACCESS TO </a:t>
            </a:r>
            <a:r>
              <a:rPr lang="en-GB" b="1" dirty="0"/>
              <a:t>REMEDY</a:t>
            </a:r>
            <a:r>
              <a:rPr lang="en-GB" dirty="0"/>
              <a:t> </a:t>
            </a:r>
          </a:p>
          <a:p>
            <a:pPr marL="0" indent="0">
              <a:buNone/>
            </a:pPr>
            <a:endParaRPr lang="en-GB" dirty="0"/>
          </a:p>
          <a:p>
            <a:pPr marL="0" indent="0">
              <a:buNone/>
            </a:pPr>
            <a:r>
              <a:rPr lang="en-GB" dirty="0"/>
              <a:t>Grounded in recognition of:</a:t>
            </a:r>
          </a:p>
          <a:p>
            <a:pPr marL="0" indent="0">
              <a:buNone/>
            </a:pPr>
            <a:r>
              <a:rPr lang="en-GB" dirty="0"/>
              <a:t>(a) States’ existing obligations to respect, protect and fulfil human rights and fundamental freedoms;</a:t>
            </a:r>
          </a:p>
          <a:p>
            <a:pPr marL="0" indent="0">
              <a:buNone/>
            </a:pPr>
            <a:r>
              <a:rPr lang="en-GB" dirty="0"/>
              <a:t>(b) The role of business enterprises as specialized organs of society performing specialized functions, required to comply with all applicable laws and to respect human rights;</a:t>
            </a:r>
          </a:p>
          <a:p>
            <a:pPr marL="0" indent="0">
              <a:buNone/>
            </a:pPr>
            <a:r>
              <a:rPr lang="en-GB" dirty="0"/>
              <a:t>(c) The need for rights and obligations to be matched to appropriate and effective remedies when breached. </a:t>
            </a:r>
          </a:p>
        </p:txBody>
      </p:sp>
    </p:spTree>
    <p:extLst>
      <p:ext uri="{BB962C8B-B14F-4D97-AF65-F5344CB8AC3E}">
        <p14:creationId xmlns:p14="http://schemas.microsoft.com/office/powerpoint/2010/main" val="21008965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F513A-468E-42FE-86E0-08A95C11D903}"/>
              </a:ext>
            </a:extLst>
          </p:cNvPr>
          <p:cNvSpPr>
            <a:spLocks noGrp="1"/>
          </p:cNvSpPr>
          <p:nvPr>
            <p:ph type="title"/>
          </p:nvPr>
        </p:nvSpPr>
        <p:spPr/>
        <p:txBody>
          <a:bodyPr/>
          <a:lstStyle/>
          <a:p>
            <a:r>
              <a:rPr lang="en-GB" dirty="0"/>
              <a:t>James Anaya’s report on extractive industries and indigenous peoples (2013)</a:t>
            </a:r>
          </a:p>
        </p:txBody>
      </p:sp>
      <p:sp>
        <p:nvSpPr>
          <p:cNvPr id="3" name="Content Placeholder 2">
            <a:extLst>
              <a:ext uri="{FF2B5EF4-FFF2-40B4-BE49-F238E27FC236}">
                <a16:creationId xmlns:a16="http://schemas.microsoft.com/office/drawing/2014/main" id="{1BF724D8-1BBB-481A-A6F7-6912CC62F2B1}"/>
              </a:ext>
            </a:extLst>
          </p:cNvPr>
          <p:cNvSpPr>
            <a:spLocks noGrp="1"/>
          </p:cNvSpPr>
          <p:nvPr>
            <p:ph idx="1"/>
          </p:nvPr>
        </p:nvSpPr>
        <p:spPr/>
        <p:txBody>
          <a:bodyPr>
            <a:normAutofit fontScale="85000" lnSpcReduction="20000"/>
          </a:bodyPr>
          <a:lstStyle/>
          <a:p>
            <a:pPr marL="0" indent="0">
              <a:buNone/>
            </a:pPr>
            <a:r>
              <a:rPr lang="en-GB" dirty="0"/>
              <a:t>Two different business models: </a:t>
            </a:r>
          </a:p>
          <a:p>
            <a:pPr marL="514350" indent="-514350">
              <a:buFont typeface="+mj-lt"/>
              <a:buAutoNum type="arabicPeriod"/>
            </a:pPr>
            <a:r>
              <a:rPr lang="en-GB" b="1" dirty="0">
                <a:solidFill>
                  <a:srgbClr val="C41927"/>
                </a:solidFill>
              </a:rPr>
              <a:t>The preferred model: </a:t>
            </a:r>
            <a:r>
              <a:rPr lang="en-GB" dirty="0"/>
              <a:t>where</a:t>
            </a:r>
            <a:r>
              <a:rPr lang="en-GB" b="1" dirty="0">
                <a:solidFill>
                  <a:srgbClr val="C41927"/>
                </a:solidFill>
              </a:rPr>
              <a:t> </a:t>
            </a:r>
            <a:r>
              <a:rPr lang="en-GB" dirty="0"/>
              <a:t>indigenous peoples themselves initiate and organise resource extraction. This requires State financial and regulatory support and technical assistance in various ways, consistent with the State obligation to protect and fulfil human rights. The model also invites possible partnerships and cooperation with industry.</a:t>
            </a:r>
          </a:p>
          <a:p>
            <a:pPr marL="514350" indent="-514350">
              <a:buFont typeface="+mj-lt"/>
              <a:buAutoNum type="arabicPeriod"/>
            </a:pPr>
            <a:r>
              <a:rPr lang="en-GB" b="1" dirty="0">
                <a:solidFill>
                  <a:srgbClr val="C41927"/>
                </a:solidFill>
              </a:rPr>
              <a:t>The standard scenario: </a:t>
            </a:r>
            <a:r>
              <a:rPr lang="en-GB" dirty="0"/>
              <a:t>where State or third party business enterprises pursue the extraction of natural resources within indigenous areas. This raises questions about how to safeguard the interests and rights of the affected indigenous peoples (whether or not such rights are expressly recognised in the applicable judicial framework).</a:t>
            </a:r>
          </a:p>
          <a:p>
            <a:endParaRPr lang="en-GB" dirty="0"/>
          </a:p>
          <a:p>
            <a:endParaRPr lang="en-GB" dirty="0"/>
          </a:p>
        </p:txBody>
      </p:sp>
    </p:spTree>
    <p:extLst>
      <p:ext uri="{BB962C8B-B14F-4D97-AF65-F5344CB8AC3E}">
        <p14:creationId xmlns:p14="http://schemas.microsoft.com/office/powerpoint/2010/main" val="15908494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95AF5-7D6B-418A-9556-609E5F6FB150}"/>
              </a:ext>
            </a:extLst>
          </p:cNvPr>
          <p:cNvSpPr>
            <a:spLocks noGrp="1"/>
          </p:cNvSpPr>
          <p:nvPr>
            <p:ph type="title"/>
          </p:nvPr>
        </p:nvSpPr>
        <p:spPr/>
        <p:txBody>
          <a:bodyPr/>
          <a:lstStyle/>
          <a:p>
            <a:r>
              <a:rPr lang="en-GB" dirty="0"/>
              <a:t>Forward-looking focus areas</a:t>
            </a:r>
          </a:p>
        </p:txBody>
      </p:sp>
      <p:sp>
        <p:nvSpPr>
          <p:cNvPr id="3" name="Content Placeholder 2">
            <a:extLst>
              <a:ext uri="{FF2B5EF4-FFF2-40B4-BE49-F238E27FC236}">
                <a16:creationId xmlns:a16="http://schemas.microsoft.com/office/drawing/2014/main" id="{7358B1D5-C955-4A83-9D7A-149A7DF04DBD}"/>
              </a:ext>
            </a:extLst>
          </p:cNvPr>
          <p:cNvSpPr>
            <a:spLocks noGrp="1"/>
          </p:cNvSpPr>
          <p:nvPr>
            <p:ph idx="1"/>
          </p:nvPr>
        </p:nvSpPr>
        <p:spPr>
          <a:xfrm>
            <a:off x="514350" y="1825625"/>
            <a:ext cx="10515600" cy="4770384"/>
          </a:xfrm>
        </p:spPr>
        <p:txBody>
          <a:bodyPr>
            <a:normAutofit fontScale="77500" lnSpcReduction="20000"/>
          </a:bodyPr>
          <a:lstStyle/>
          <a:p>
            <a:pPr marL="514350" indent="-514350">
              <a:spcBef>
                <a:spcPts val="600"/>
              </a:spcBef>
              <a:spcAft>
                <a:spcPts val="0"/>
              </a:spcAft>
              <a:buFont typeface="+mj-lt"/>
              <a:buAutoNum type="arabicPeriod"/>
              <a:defRPr/>
            </a:pPr>
            <a:r>
              <a:rPr lang="en-GB" sz="2800" dirty="0">
                <a:latin typeface="+mj-lt"/>
                <a:ea typeface="Calibri" panose="020F0502020204030204" pitchFamily="34" charset="0"/>
                <a:cs typeface="Arial" panose="020B0604020202020204" pitchFamily="34" charset="0"/>
              </a:rPr>
              <a:t>Establishment of </a:t>
            </a:r>
            <a:r>
              <a:rPr lang="en-GB" sz="2800" b="1" dirty="0">
                <a:solidFill>
                  <a:srgbClr val="C41927"/>
                </a:solidFill>
                <a:latin typeface="+mj-lt"/>
                <a:ea typeface="Calibri" panose="020F0502020204030204" pitchFamily="34" charset="0"/>
                <a:cs typeface="Arial" panose="020B0604020202020204" pitchFamily="34" charset="0"/>
              </a:rPr>
              <a:t>effective State regulatory regimes</a:t>
            </a:r>
            <a:endParaRPr lang="en-CA" sz="2800" b="1" dirty="0">
              <a:solidFill>
                <a:srgbClr val="C41927"/>
              </a:solidFill>
              <a:latin typeface="+mj-lt"/>
              <a:ea typeface="Calibri" panose="020F0502020204030204" pitchFamily="34" charset="0"/>
              <a:cs typeface="Arial" panose="020B0604020202020204" pitchFamily="34" charset="0"/>
            </a:endParaRPr>
          </a:p>
          <a:p>
            <a:pPr marL="514350" indent="-514350">
              <a:spcBef>
                <a:spcPts val="600"/>
              </a:spcBef>
              <a:spcAft>
                <a:spcPts val="0"/>
              </a:spcAft>
              <a:buFont typeface="+mj-lt"/>
              <a:buAutoNum type="arabicPeriod"/>
              <a:defRPr/>
            </a:pPr>
            <a:r>
              <a:rPr lang="en-GB" sz="2800" dirty="0">
                <a:latin typeface="+mj-lt"/>
                <a:ea typeface="Calibri" panose="020F0502020204030204" pitchFamily="34" charset="0"/>
                <a:cs typeface="Arial" panose="020B0604020202020204" pitchFamily="34" charset="0"/>
              </a:rPr>
              <a:t>Regulation of extra-territorial activities of companies (see CESCR GC 24)</a:t>
            </a:r>
            <a:endParaRPr lang="en-CA" sz="2800" dirty="0">
              <a:latin typeface="+mj-lt"/>
              <a:ea typeface="Calibri" panose="020F0502020204030204" pitchFamily="34" charset="0"/>
              <a:cs typeface="Arial" panose="020B0604020202020204" pitchFamily="34" charset="0"/>
            </a:endParaRPr>
          </a:p>
          <a:p>
            <a:pPr marL="514350" indent="-514350">
              <a:spcBef>
                <a:spcPts val="600"/>
              </a:spcBef>
              <a:spcAft>
                <a:spcPts val="0"/>
              </a:spcAft>
              <a:buFont typeface="+mj-lt"/>
              <a:buAutoNum type="arabicPeriod"/>
              <a:defRPr/>
            </a:pPr>
            <a:r>
              <a:rPr lang="en-GB" sz="2800" dirty="0">
                <a:latin typeface="+mj-lt"/>
                <a:ea typeface="Calibri" panose="020F0502020204030204" pitchFamily="34" charset="0"/>
                <a:cs typeface="Arial" panose="020B0604020202020204" pitchFamily="34" charset="0"/>
              </a:rPr>
              <a:t>Participation of indigenous peoples and respect for their rights in strategic State planning related to resource extraction and development</a:t>
            </a:r>
            <a:endParaRPr lang="en-CA" sz="2800" dirty="0">
              <a:latin typeface="+mj-lt"/>
              <a:ea typeface="Calibri" panose="020F0502020204030204" pitchFamily="34" charset="0"/>
              <a:cs typeface="Arial" panose="020B0604020202020204" pitchFamily="34" charset="0"/>
            </a:endParaRPr>
          </a:p>
          <a:p>
            <a:pPr marL="514350" indent="-514350">
              <a:spcBef>
                <a:spcPts val="600"/>
              </a:spcBef>
              <a:spcAft>
                <a:spcPts val="0"/>
              </a:spcAft>
              <a:buFont typeface="+mj-lt"/>
              <a:buAutoNum type="arabicPeriod"/>
              <a:defRPr/>
            </a:pPr>
            <a:r>
              <a:rPr lang="en-GB" sz="2800" b="1" dirty="0">
                <a:solidFill>
                  <a:srgbClr val="C41927"/>
                </a:solidFill>
                <a:latin typeface="+mj-lt"/>
                <a:ea typeface="Calibri" panose="020F0502020204030204" pitchFamily="34" charset="0"/>
                <a:cs typeface="Arial" panose="020B0604020202020204" pitchFamily="34" charset="0"/>
              </a:rPr>
              <a:t>Due diligence by extractive companies </a:t>
            </a:r>
            <a:r>
              <a:rPr lang="en-GB" sz="2800" dirty="0">
                <a:latin typeface="+mj-lt"/>
                <a:ea typeface="Calibri" panose="020F0502020204030204" pitchFamily="34" charset="0"/>
                <a:cs typeface="Arial" panose="020B0604020202020204" pitchFamily="34" charset="0"/>
              </a:rPr>
              <a:t>to respect indigenous peoples’ rights</a:t>
            </a:r>
          </a:p>
          <a:p>
            <a:pPr marL="514350" indent="-514350">
              <a:spcBef>
                <a:spcPts val="600"/>
              </a:spcBef>
              <a:spcAft>
                <a:spcPts val="0"/>
              </a:spcAft>
              <a:buFont typeface="+mj-lt"/>
              <a:buAutoNum type="arabicPeriod"/>
              <a:defRPr/>
            </a:pPr>
            <a:r>
              <a:rPr lang="en-GB" sz="2800" b="1" dirty="0">
                <a:solidFill>
                  <a:srgbClr val="C41927"/>
                </a:solidFill>
                <a:latin typeface="+mj-lt"/>
                <a:ea typeface="Calibri" panose="020F0502020204030204" pitchFamily="34" charset="0"/>
                <a:cs typeface="Arial" panose="020B0604020202020204" pitchFamily="34" charset="0"/>
              </a:rPr>
              <a:t>Fair and adequate consultation and negotiation procedures </a:t>
            </a:r>
            <a:r>
              <a:rPr lang="en-GB" sz="2800" dirty="0">
                <a:latin typeface="+mj-lt"/>
                <a:ea typeface="Calibri" panose="020F0502020204030204" pitchFamily="34" charset="0"/>
                <a:cs typeface="Arial" panose="020B0604020202020204" pitchFamily="34" charset="0"/>
              </a:rPr>
              <a:t>– facilitating direct negotiation between companies and indigenous peoples, in a timely fashion, mitigating power imbalances, information sharing, etc.</a:t>
            </a:r>
            <a:endParaRPr lang="en-CA" sz="2800" dirty="0">
              <a:latin typeface="+mj-lt"/>
              <a:ea typeface="Calibri" panose="020F0502020204030204" pitchFamily="34" charset="0"/>
              <a:cs typeface="Arial" panose="020B0604020202020204" pitchFamily="34" charset="0"/>
            </a:endParaRPr>
          </a:p>
          <a:p>
            <a:pPr marL="514350" indent="-514350">
              <a:spcBef>
                <a:spcPts val="600"/>
              </a:spcBef>
              <a:spcAft>
                <a:spcPts val="800"/>
              </a:spcAft>
              <a:buFont typeface="+mj-lt"/>
              <a:buAutoNum type="arabicPeriod"/>
              <a:defRPr/>
            </a:pPr>
            <a:r>
              <a:rPr lang="en-GB" sz="2800" dirty="0">
                <a:latin typeface="+mj-lt"/>
                <a:ea typeface="Calibri" panose="020F0502020204030204" pitchFamily="34" charset="0"/>
                <a:cs typeface="Arial" panose="020B0604020202020204" pitchFamily="34" charset="0"/>
              </a:rPr>
              <a:t>Rights-</a:t>
            </a:r>
            <a:r>
              <a:rPr lang="en-GB" sz="2800" dirty="0" err="1">
                <a:latin typeface="+mj-lt"/>
                <a:ea typeface="Calibri" panose="020F0502020204030204" pitchFamily="34" charset="0"/>
                <a:cs typeface="Arial" panose="020B0604020202020204" pitchFamily="34" charset="0"/>
              </a:rPr>
              <a:t>centered</a:t>
            </a:r>
            <a:r>
              <a:rPr lang="en-GB" sz="2800" dirty="0">
                <a:latin typeface="+mj-lt"/>
                <a:ea typeface="Calibri" panose="020F0502020204030204" pitchFamily="34" charset="0"/>
                <a:cs typeface="Arial" panose="020B0604020202020204" pitchFamily="34" charset="0"/>
              </a:rPr>
              <a:t> equitable agreements and partnerships focused on adverse impact mitigation and sharing of benefits + establishment of adequate grievance procedures</a:t>
            </a:r>
            <a:endParaRPr lang="en-CA" sz="2800" dirty="0">
              <a:latin typeface="+mj-lt"/>
              <a:ea typeface="Calibri" panose="020F0502020204030204" pitchFamily="34" charset="0"/>
              <a:cs typeface="Arial" panose="020B0604020202020204" pitchFamily="34" charset="0"/>
            </a:endParaRPr>
          </a:p>
          <a:p>
            <a:pPr marL="514350" indent="-514350">
              <a:buFont typeface="+mj-lt"/>
              <a:buAutoNum type="arabicPeriod"/>
              <a:defRPr/>
            </a:pPr>
            <a:endParaRPr lang="en-CA" dirty="0">
              <a:latin typeface="+mj-lt"/>
            </a:endParaRPr>
          </a:p>
          <a:p>
            <a:pPr marL="514350" indent="-514350">
              <a:buFont typeface="+mj-lt"/>
              <a:buAutoNum type="arabicPeriod"/>
            </a:pPr>
            <a:endParaRPr lang="en-GB" dirty="0">
              <a:latin typeface="+mj-lt"/>
            </a:endParaRPr>
          </a:p>
        </p:txBody>
      </p:sp>
    </p:spTree>
    <p:extLst>
      <p:ext uri="{BB962C8B-B14F-4D97-AF65-F5344CB8AC3E}">
        <p14:creationId xmlns:p14="http://schemas.microsoft.com/office/powerpoint/2010/main" val="7788958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6694" y="863700"/>
            <a:ext cx="10378611" cy="2822824"/>
          </a:xfrm>
        </p:spPr>
        <p:txBody>
          <a:bodyPr>
            <a:noAutofit/>
          </a:bodyPr>
          <a:lstStyle/>
          <a:p>
            <a:r>
              <a:rPr lang="en-GB" sz="3600" dirty="0"/>
              <a:t>Building a link to business: a look at the UN Global Compact, United Nations Guiding Principles on Business and Human Rights, etc.</a:t>
            </a:r>
            <a:endParaRPr lang="lv-LV" sz="3600" dirty="0"/>
          </a:p>
        </p:txBody>
      </p:sp>
      <p:sp>
        <p:nvSpPr>
          <p:cNvPr id="3" name="Subtitle 2"/>
          <p:cNvSpPr>
            <a:spLocks noGrp="1"/>
          </p:cNvSpPr>
          <p:nvPr>
            <p:ph type="subTitle" idx="1"/>
          </p:nvPr>
        </p:nvSpPr>
        <p:spPr>
          <a:xfrm>
            <a:off x="1524000" y="4092915"/>
            <a:ext cx="9144000" cy="1177724"/>
          </a:xfrm>
        </p:spPr>
        <p:txBody>
          <a:bodyPr>
            <a:normAutofit/>
          </a:bodyPr>
          <a:lstStyle/>
          <a:p>
            <a:r>
              <a:rPr lang="lv-LV" sz="3200" b="1" dirty="0"/>
              <a:t>Business and Natural Resources Rights</a:t>
            </a:r>
          </a:p>
        </p:txBody>
      </p:sp>
      <p:cxnSp>
        <p:nvCxnSpPr>
          <p:cNvPr id="5" name="Straight Connector 4">
            <a:extLst>
              <a:ext uri="{FF2B5EF4-FFF2-40B4-BE49-F238E27FC236}">
                <a16:creationId xmlns:a16="http://schemas.microsoft.com/office/drawing/2014/main" id="{199DCCBB-FB07-4084-B7CF-90F5E2D7541E}"/>
              </a:ext>
            </a:extLst>
          </p:cNvPr>
          <p:cNvCxnSpPr>
            <a:cxnSpLocks/>
          </p:cNvCxnSpPr>
          <p:nvPr/>
        </p:nvCxnSpPr>
        <p:spPr>
          <a:xfrm>
            <a:off x="1128445" y="3821987"/>
            <a:ext cx="9935110" cy="0"/>
          </a:xfrm>
          <a:prstGeom prst="line">
            <a:avLst/>
          </a:prstGeom>
          <a:ln w="28575">
            <a:solidFill>
              <a:srgbClr val="C4192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8870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350A77-4C43-4427-8D70-843CC2CA15C9}"/>
              </a:ext>
            </a:extLst>
          </p:cNvPr>
          <p:cNvSpPr>
            <a:spLocks noGrp="1"/>
          </p:cNvSpPr>
          <p:nvPr>
            <p:ph type="title"/>
          </p:nvPr>
        </p:nvSpPr>
        <p:spPr/>
        <p:txBody>
          <a:bodyPr/>
          <a:lstStyle/>
          <a:p>
            <a:r>
              <a:rPr lang="en-GB" dirty="0"/>
              <a:t>UN Global Compact</a:t>
            </a:r>
          </a:p>
        </p:txBody>
      </p:sp>
      <p:sp>
        <p:nvSpPr>
          <p:cNvPr id="3" name="Content Placeholder 2">
            <a:extLst>
              <a:ext uri="{FF2B5EF4-FFF2-40B4-BE49-F238E27FC236}">
                <a16:creationId xmlns:a16="http://schemas.microsoft.com/office/drawing/2014/main" id="{00D0CA22-B98D-4B81-A5EA-7F4AE5CCA6F4}"/>
              </a:ext>
            </a:extLst>
          </p:cNvPr>
          <p:cNvSpPr>
            <a:spLocks noGrp="1"/>
          </p:cNvSpPr>
          <p:nvPr>
            <p:ph idx="1"/>
          </p:nvPr>
        </p:nvSpPr>
        <p:spPr/>
        <p:txBody>
          <a:bodyPr>
            <a:normAutofit/>
          </a:bodyPr>
          <a:lstStyle/>
          <a:p>
            <a:pPr marL="0" indent="0">
              <a:buNone/>
            </a:pPr>
            <a:r>
              <a:rPr lang="en-GB" dirty="0"/>
              <a:t>The United Nations Global Compact is a </a:t>
            </a:r>
            <a:r>
              <a:rPr lang="en-GB" b="1" dirty="0"/>
              <a:t>non-binding United Nations pact </a:t>
            </a:r>
            <a:r>
              <a:rPr lang="en-GB" dirty="0"/>
              <a:t>to encourage businesses worldwide to adopt sustainable and socially responsible policies, and to report on their implementation.</a:t>
            </a:r>
          </a:p>
          <a:p>
            <a:pPr marL="0" indent="0">
              <a:buNone/>
            </a:pPr>
            <a:endParaRPr lang="en-GB" dirty="0"/>
          </a:p>
          <a:p>
            <a:pPr marL="0" indent="0">
              <a:buNone/>
            </a:pPr>
            <a:r>
              <a:rPr lang="en-GB" dirty="0"/>
              <a:t>Members: 12 000+ companies based in over 160 countries.</a:t>
            </a:r>
          </a:p>
        </p:txBody>
      </p:sp>
    </p:spTree>
    <p:extLst>
      <p:ext uri="{BB962C8B-B14F-4D97-AF65-F5344CB8AC3E}">
        <p14:creationId xmlns:p14="http://schemas.microsoft.com/office/powerpoint/2010/main" val="22822772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E16B1-C1F7-41D3-957E-AD4029054C11}"/>
              </a:ext>
            </a:extLst>
          </p:cNvPr>
          <p:cNvSpPr>
            <a:spLocks noGrp="1"/>
          </p:cNvSpPr>
          <p:nvPr>
            <p:ph type="title"/>
          </p:nvPr>
        </p:nvSpPr>
        <p:spPr/>
        <p:txBody>
          <a:bodyPr/>
          <a:lstStyle/>
          <a:p>
            <a:r>
              <a:rPr lang="en-GB" dirty="0"/>
              <a:t>Cornerstone of the UN GC: 10 principles</a:t>
            </a:r>
          </a:p>
        </p:txBody>
      </p:sp>
      <p:sp>
        <p:nvSpPr>
          <p:cNvPr id="3" name="Content Placeholder 2">
            <a:extLst>
              <a:ext uri="{FF2B5EF4-FFF2-40B4-BE49-F238E27FC236}">
                <a16:creationId xmlns:a16="http://schemas.microsoft.com/office/drawing/2014/main" id="{11BAD799-CCED-4DBD-8498-BD8720FBB120}"/>
              </a:ext>
            </a:extLst>
          </p:cNvPr>
          <p:cNvSpPr>
            <a:spLocks noGrp="1"/>
          </p:cNvSpPr>
          <p:nvPr>
            <p:ph idx="1"/>
          </p:nvPr>
        </p:nvSpPr>
        <p:spPr/>
        <p:txBody>
          <a:bodyPr/>
          <a:lstStyle/>
          <a:p>
            <a:pPr marL="0" indent="0">
              <a:buNone/>
            </a:pPr>
            <a:r>
              <a:rPr lang="en-GB" b="1" dirty="0">
                <a:solidFill>
                  <a:srgbClr val="C41927"/>
                </a:solidFill>
              </a:rPr>
              <a:t>HUMAN RIGHTS</a:t>
            </a:r>
          </a:p>
          <a:p>
            <a:pPr marL="0" indent="0">
              <a:buNone/>
            </a:pPr>
            <a:r>
              <a:rPr lang="en-GB" b="1" dirty="0"/>
              <a:t>Principle 1: </a:t>
            </a:r>
            <a:r>
              <a:rPr lang="en-GB" dirty="0"/>
              <a:t>Businesses should support and respect the protection of internationally proclaimed human rights; and</a:t>
            </a:r>
          </a:p>
          <a:p>
            <a:pPr marL="0" indent="0">
              <a:buNone/>
            </a:pPr>
            <a:r>
              <a:rPr lang="en-GB" b="1" dirty="0"/>
              <a:t>Principle 2: </a:t>
            </a:r>
            <a:r>
              <a:rPr lang="en-GB" dirty="0"/>
              <a:t>Make sure that they are not complicit in human rights abuses.</a:t>
            </a:r>
          </a:p>
          <a:p>
            <a:pPr marL="0" indent="0">
              <a:buNone/>
            </a:pPr>
            <a:endParaRPr lang="en-GB" dirty="0"/>
          </a:p>
        </p:txBody>
      </p:sp>
    </p:spTree>
    <p:extLst>
      <p:ext uri="{BB962C8B-B14F-4D97-AF65-F5344CB8AC3E}">
        <p14:creationId xmlns:p14="http://schemas.microsoft.com/office/powerpoint/2010/main" val="3747742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E16B1-C1F7-41D3-957E-AD4029054C11}"/>
              </a:ext>
            </a:extLst>
          </p:cNvPr>
          <p:cNvSpPr>
            <a:spLocks noGrp="1"/>
          </p:cNvSpPr>
          <p:nvPr>
            <p:ph type="title"/>
          </p:nvPr>
        </p:nvSpPr>
        <p:spPr/>
        <p:txBody>
          <a:bodyPr/>
          <a:lstStyle/>
          <a:p>
            <a:r>
              <a:rPr lang="en-GB" dirty="0"/>
              <a:t>Cornerstone of the UN GC: 10 principles</a:t>
            </a:r>
          </a:p>
        </p:txBody>
      </p:sp>
      <p:sp>
        <p:nvSpPr>
          <p:cNvPr id="3" name="Content Placeholder 2">
            <a:extLst>
              <a:ext uri="{FF2B5EF4-FFF2-40B4-BE49-F238E27FC236}">
                <a16:creationId xmlns:a16="http://schemas.microsoft.com/office/drawing/2014/main" id="{11BAD799-CCED-4DBD-8498-BD8720FBB120}"/>
              </a:ext>
            </a:extLst>
          </p:cNvPr>
          <p:cNvSpPr>
            <a:spLocks noGrp="1"/>
          </p:cNvSpPr>
          <p:nvPr>
            <p:ph idx="1"/>
          </p:nvPr>
        </p:nvSpPr>
        <p:spPr>
          <a:xfrm>
            <a:off x="514350" y="1825625"/>
            <a:ext cx="10515600" cy="4667250"/>
          </a:xfrm>
        </p:spPr>
        <p:txBody>
          <a:bodyPr>
            <a:normAutofit lnSpcReduction="10000"/>
          </a:bodyPr>
          <a:lstStyle/>
          <a:p>
            <a:pPr marL="0" indent="0">
              <a:buNone/>
            </a:pPr>
            <a:r>
              <a:rPr lang="en-GB" b="1" dirty="0">
                <a:solidFill>
                  <a:srgbClr val="C41927"/>
                </a:solidFill>
              </a:rPr>
              <a:t>LABOUR</a:t>
            </a:r>
          </a:p>
          <a:p>
            <a:pPr marL="0" indent="0">
              <a:buNone/>
            </a:pPr>
            <a:r>
              <a:rPr lang="en-GB" b="1" dirty="0"/>
              <a:t>Principle 3: </a:t>
            </a:r>
            <a:r>
              <a:rPr lang="en-GB" dirty="0"/>
              <a:t>Businesses should uphold the freedom of association and the effective recognition of the right to collective bargaining;</a:t>
            </a:r>
          </a:p>
          <a:p>
            <a:pPr marL="0" indent="0">
              <a:buNone/>
            </a:pPr>
            <a:r>
              <a:rPr lang="en-GB" b="1" dirty="0"/>
              <a:t>Principle 4: </a:t>
            </a:r>
            <a:r>
              <a:rPr lang="en-GB" dirty="0"/>
              <a:t>The elimination of all forms of forced and compulsory labour;</a:t>
            </a:r>
          </a:p>
          <a:p>
            <a:pPr marL="0" indent="0">
              <a:buNone/>
            </a:pPr>
            <a:r>
              <a:rPr lang="en-GB" b="1" dirty="0"/>
              <a:t>Principle 5: </a:t>
            </a:r>
            <a:r>
              <a:rPr lang="en-GB" dirty="0"/>
              <a:t>The effective abolition of child labour; </a:t>
            </a:r>
          </a:p>
          <a:p>
            <a:pPr marL="0" indent="0">
              <a:buNone/>
            </a:pPr>
            <a:r>
              <a:rPr lang="en-GB" b="1" dirty="0"/>
              <a:t>Principle 6: </a:t>
            </a:r>
            <a:r>
              <a:rPr lang="en-GB" dirty="0"/>
              <a:t>The elimination of discrimination in respect of employment and occupation.</a:t>
            </a:r>
          </a:p>
        </p:txBody>
      </p:sp>
    </p:spTree>
    <p:extLst>
      <p:ext uri="{BB962C8B-B14F-4D97-AF65-F5344CB8AC3E}">
        <p14:creationId xmlns:p14="http://schemas.microsoft.com/office/powerpoint/2010/main" val="231449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E16B1-C1F7-41D3-957E-AD4029054C11}"/>
              </a:ext>
            </a:extLst>
          </p:cNvPr>
          <p:cNvSpPr>
            <a:spLocks noGrp="1"/>
          </p:cNvSpPr>
          <p:nvPr>
            <p:ph type="title"/>
          </p:nvPr>
        </p:nvSpPr>
        <p:spPr/>
        <p:txBody>
          <a:bodyPr/>
          <a:lstStyle/>
          <a:p>
            <a:r>
              <a:rPr lang="en-GB" dirty="0"/>
              <a:t>Cornerstone of the UN GC: 10 principles</a:t>
            </a:r>
          </a:p>
        </p:txBody>
      </p:sp>
      <p:sp>
        <p:nvSpPr>
          <p:cNvPr id="3" name="Content Placeholder 2">
            <a:extLst>
              <a:ext uri="{FF2B5EF4-FFF2-40B4-BE49-F238E27FC236}">
                <a16:creationId xmlns:a16="http://schemas.microsoft.com/office/drawing/2014/main" id="{11BAD799-CCED-4DBD-8498-BD8720FBB120}"/>
              </a:ext>
            </a:extLst>
          </p:cNvPr>
          <p:cNvSpPr>
            <a:spLocks noGrp="1"/>
          </p:cNvSpPr>
          <p:nvPr>
            <p:ph idx="1"/>
          </p:nvPr>
        </p:nvSpPr>
        <p:spPr>
          <a:xfrm>
            <a:off x="514350" y="1825625"/>
            <a:ext cx="10515600" cy="4667250"/>
          </a:xfrm>
        </p:spPr>
        <p:txBody>
          <a:bodyPr>
            <a:normAutofit/>
          </a:bodyPr>
          <a:lstStyle/>
          <a:p>
            <a:pPr marL="0" indent="0">
              <a:buNone/>
            </a:pPr>
            <a:r>
              <a:rPr lang="en-GB" b="1" dirty="0">
                <a:solidFill>
                  <a:srgbClr val="C41927"/>
                </a:solidFill>
              </a:rPr>
              <a:t>ENVIRONMENT</a:t>
            </a:r>
          </a:p>
          <a:p>
            <a:pPr marL="0" indent="0" algn="l">
              <a:buNone/>
            </a:pPr>
            <a:r>
              <a:rPr lang="en-GB" b="1" i="0" u="none" strike="noStrike" dirty="0">
                <a:effectLst/>
                <a:latin typeface="Roboto"/>
              </a:rPr>
              <a:t>Principle 7</a:t>
            </a:r>
            <a:r>
              <a:rPr lang="en-GB" b="0" i="0" dirty="0">
                <a:effectLst/>
                <a:latin typeface="Roboto"/>
              </a:rPr>
              <a:t>: Businesses should support a precautionary approach to environmental challenges;</a:t>
            </a:r>
          </a:p>
          <a:p>
            <a:pPr marL="0" indent="0" algn="l">
              <a:buNone/>
            </a:pPr>
            <a:r>
              <a:rPr lang="en-GB" b="1" i="0" u="none" strike="noStrike" dirty="0">
                <a:effectLst/>
                <a:latin typeface="Roboto"/>
              </a:rPr>
              <a:t>Principle 8</a:t>
            </a:r>
            <a:r>
              <a:rPr lang="en-GB" b="0" i="0" dirty="0">
                <a:effectLst/>
                <a:latin typeface="Roboto"/>
              </a:rPr>
              <a:t>: Undertake initiatives to promote greater environmental responsibility; and</a:t>
            </a:r>
          </a:p>
          <a:p>
            <a:pPr marL="0" indent="0" algn="l">
              <a:buNone/>
            </a:pPr>
            <a:r>
              <a:rPr lang="en-GB" b="1" i="0" u="none" strike="noStrike" dirty="0">
                <a:effectLst/>
                <a:latin typeface="Roboto"/>
              </a:rPr>
              <a:t>Principle 9</a:t>
            </a:r>
            <a:r>
              <a:rPr lang="en-GB" b="0" i="0" dirty="0">
                <a:effectLst/>
                <a:latin typeface="Roboto"/>
              </a:rPr>
              <a:t>: Encourage the development and diffusion of environmentally friendly technologies.</a:t>
            </a:r>
          </a:p>
        </p:txBody>
      </p:sp>
    </p:spTree>
    <p:extLst>
      <p:ext uri="{BB962C8B-B14F-4D97-AF65-F5344CB8AC3E}">
        <p14:creationId xmlns:p14="http://schemas.microsoft.com/office/powerpoint/2010/main" val="3746651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E16B1-C1F7-41D3-957E-AD4029054C11}"/>
              </a:ext>
            </a:extLst>
          </p:cNvPr>
          <p:cNvSpPr>
            <a:spLocks noGrp="1"/>
          </p:cNvSpPr>
          <p:nvPr>
            <p:ph type="title"/>
          </p:nvPr>
        </p:nvSpPr>
        <p:spPr/>
        <p:txBody>
          <a:bodyPr/>
          <a:lstStyle/>
          <a:p>
            <a:r>
              <a:rPr lang="en-GB" dirty="0"/>
              <a:t>Cornerstone of the UN GC: 10 principles</a:t>
            </a:r>
          </a:p>
        </p:txBody>
      </p:sp>
      <p:sp>
        <p:nvSpPr>
          <p:cNvPr id="3" name="Content Placeholder 2">
            <a:extLst>
              <a:ext uri="{FF2B5EF4-FFF2-40B4-BE49-F238E27FC236}">
                <a16:creationId xmlns:a16="http://schemas.microsoft.com/office/drawing/2014/main" id="{11BAD799-CCED-4DBD-8498-BD8720FBB120}"/>
              </a:ext>
            </a:extLst>
          </p:cNvPr>
          <p:cNvSpPr>
            <a:spLocks noGrp="1"/>
          </p:cNvSpPr>
          <p:nvPr>
            <p:ph idx="1"/>
          </p:nvPr>
        </p:nvSpPr>
        <p:spPr>
          <a:xfrm>
            <a:off x="514350" y="1825625"/>
            <a:ext cx="10515600" cy="4667250"/>
          </a:xfrm>
        </p:spPr>
        <p:txBody>
          <a:bodyPr>
            <a:normAutofit/>
          </a:bodyPr>
          <a:lstStyle/>
          <a:p>
            <a:pPr marL="0" indent="0">
              <a:buNone/>
            </a:pPr>
            <a:r>
              <a:rPr lang="en-GB" b="1" dirty="0">
                <a:solidFill>
                  <a:srgbClr val="C41927"/>
                </a:solidFill>
              </a:rPr>
              <a:t>ANTI-CORRUPTION</a:t>
            </a:r>
          </a:p>
          <a:p>
            <a:pPr marL="0" indent="0">
              <a:buNone/>
            </a:pPr>
            <a:r>
              <a:rPr lang="en-GB" b="1" dirty="0"/>
              <a:t>Principle 10: </a:t>
            </a:r>
            <a:r>
              <a:rPr lang="en-GB" dirty="0"/>
              <a:t>Businesses should work against corruption in all its forms, including extortion and bribery.</a:t>
            </a:r>
            <a:endParaRPr lang="en-GB" i="0" dirty="0">
              <a:effectLst/>
              <a:latin typeface="Roboto"/>
            </a:endParaRPr>
          </a:p>
        </p:txBody>
      </p:sp>
    </p:spTree>
    <p:extLst>
      <p:ext uri="{BB962C8B-B14F-4D97-AF65-F5344CB8AC3E}">
        <p14:creationId xmlns:p14="http://schemas.microsoft.com/office/powerpoint/2010/main" val="534601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EE553-4F3E-4F8B-A971-8925B4F1EC41}"/>
              </a:ext>
            </a:extLst>
          </p:cNvPr>
          <p:cNvSpPr>
            <a:spLocks noGrp="1"/>
          </p:cNvSpPr>
          <p:nvPr>
            <p:ph type="title"/>
          </p:nvPr>
        </p:nvSpPr>
        <p:spPr/>
        <p:txBody>
          <a:bodyPr/>
          <a:lstStyle/>
          <a:p>
            <a:r>
              <a:rPr lang="en-GB" dirty="0"/>
              <a:t>Origins of the 10 principles</a:t>
            </a:r>
          </a:p>
        </p:txBody>
      </p:sp>
      <p:sp>
        <p:nvSpPr>
          <p:cNvPr id="3" name="Content Placeholder 2">
            <a:extLst>
              <a:ext uri="{FF2B5EF4-FFF2-40B4-BE49-F238E27FC236}">
                <a16:creationId xmlns:a16="http://schemas.microsoft.com/office/drawing/2014/main" id="{748864BB-FF3F-4B00-8F93-D3891A1AF017}"/>
              </a:ext>
            </a:extLst>
          </p:cNvPr>
          <p:cNvSpPr>
            <a:spLocks noGrp="1"/>
          </p:cNvSpPr>
          <p:nvPr>
            <p:ph idx="1"/>
          </p:nvPr>
        </p:nvSpPr>
        <p:spPr/>
        <p:txBody>
          <a:bodyPr/>
          <a:lstStyle/>
          <a:p>
            <a:pPr marL="0" indent="0">
              <a:buNone/>
            </a:pPr>
            <a:r>
              <a:rPr lang="en-GB" dirty="0"/>
              <a:t>Derived from: </a:t>
            </a:r>
          </a:p>
          <a:p>
            <a:r>
              <a:rPr lang="en-GB" dirty="0"/>
              <a:t>The Universal Declaration of Human Rights</a:t>
            </a:r>
          </a:p>
          <a:p>
            <a:r>
              <a:rPr lang="en-GB" dirty="0"/>
              <a:t>The International Labour Organization’s Declaration on Fundamental Principles and Rights at Work</a:t>
            </a:r>
          </a:p>
          <a:p>
            <a:r>
              <a:rPr lang="en-GB" dirty="0"/>
              <a:t>The Rio Declaration on Environment and Development</a:t>
            </a:r>
          </a:p>
          <a:p>
            <a:r>
              <a:rPr lang="en-GB" dirty="0"/>
              <a:t>The United Nations Convention Against Corruption</a:t>
            </a:r>
          </a:p>
        </p:txBody>
      </p:sp>
    </p:spTree>
    <p:extLst>
      <p:ext uri="{BB962C8B-B14F-4D97-AF65-F5344CB8AC3E}">
        <p14:creationId xmlns:p14="http://schemas.microsoft.com/office/powerpoint/2010/main" val="30438751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AE237-90C3-41FC-A987-907003D36A53}"/>
              </a:ext>
            </a:extLst>
          </p:cNvPr>
          <p:cNvSpPr>
            <a:spLocks noGrp="1"/>
          </p:cNvSpPr>
          <p:nvPr>
            <p:ph type="title"/>
          </p:nvPr>
        </p:nvSpPr>
        <p:spPr/>
        <p:txBody>
          <a:bodyPr/>
          <a:lstStyle/>
          <a:p>
            <a:r>
              <a:rPr lang="en-GB" dirty="0"/>
              <a:t>Link to indigenous peoples</a:t>
            </a:r>
          </a:p>
        </p:txBody>
      </p:sp>
      <p:sp>
        <p:nvSpPr>
          <p:cNvPr id="3" name="Content Placeholder 2">
            <a:extLst>
              <a:ext uri="{FF2B5EF4-FFF2-40B4-BE49-F238E27FC236}">
                <a16:creationId xmlns:a16="http://schemas.microsoft.com/office/drawing/2014/main" id="{1BF20FD6-7629-4694-BBCA-48598DCDC1D5}"/>
              </a:ext>
            </a:extLst>
          </p:cNvPr>
          <p:cNvSpPr>
            <a:spLocks noGrp="1"/>
          </p:cNvSpPr>
          <p:nvPr>
            <p:ph idx="1"/>
          </p:nvPr>
        </p:nvSpPr>
        <p:spPr>
          <a:xfrm>
            <a:off x="514350" y="1825625"/>
            <a:ext cx="10515600" cy="1124823"/>
          </a:xfrm>
        </p:spPr>
        <p:txBody>
          <a:bodyPr/>
          <a:lstStyle/>
          <a:p>
            <a:pPr marL="0" indent="0">
              <a:buNone/>
            </a:pPr>
            <a:r>
              <a:rPr lang="en-GB" dirty="0"/>
              <a:t>Directly linked to principles 1 &amp; 2. </a:t>
            </a:r>
          </a:p>
          <a:p>
            <a:pPr marL="0" indent="0">
              <a:buNone/>
            </a:pPr>
            <a:endParaRPr lang="en-GB" dirty="0"/>
          </a:p>
        </p:txBody>
      </p:sp>
      <p:cxnSp>
        <p:nvCxnSpPr>
          <p:cNvPr id="5" name="Straight Connector 4">
            <a:extLst>
              <a:ext uri="{FF2B5EF4-FFF2-40B4-BE49-F238E27FC236}">
                <a16:creationId xmlns:a16="http://schemas.microsoft.com/office/drawing/2014/main" id="{481C66ED-63B8-4DBA-A881-6B7DF8B769B8}"/>
              </a:ext>
            </a:extLst>
          </p:cNvPr>
          <p:cNvCxnSpPr/>
          <p:nvPr/>
        </p:nvCxnSpPr>
        <p:spPr>
          <a:xfrm>
            <a:off x="514350" y="2517169"/>
            <a:ext cx="5581650" cy="0"/>
          </a:xfrm>
          <a:prstGeom prst="line">
            <a:avLst/>
          </a:prstGeom>
          <a:ln w="19050">
            <a:solidFill>
              <a:srgbClr val="095184"/>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35A90334-8603-4B76-816E-AA5815AB1132}"/>
              </a:ext>
            </a:extLst>
          </p:cNvPr>
          <p:cNvSpPr txBox="1"/>
          <p:nvPr/>
        </p:nvSpPr>
        <p:spPr>
          <a:xfrm>
            <a:off x="514350" y="2808217"/>
            <a:ext cx="10215081" cy="3539430"/>
          </a:xfrm>
          <a:prstGeom prst="rect">
            <a:avLst/>
          </a:prstGeom>
          <a:noFill/>
        </p:spPr>
        <p:txBody>
          <a:bodyPr wrap="square">
            <a:spAutoFit/>
          </a:bodyPr>
          <a:lstStyle/>
          <a:p>
            <a:pPr algn="l"/>
            <a:r>
              <a:rPr lang="en-GB" sz="2800" b="0" i="1" dirty="0">
                <a:solidFill>
                  <a:srgbClr val="095184"/>
                </a:solidFill>
                <a:effectLst/>
                <a:latin typeface="+mj-lt"/>
              </a:rPr>
              <a:t>Indigenous peoples can contribute significant knowledge, helping businesses better understand local operating contexts. </a:t>
            </a:r>
            <a:r>
              <a:rPr lang="en-GB" sz="2800" b="1" i="1" dirty="0">
                <a:solidFill>
                  <a:srgbClr val="095184"/>
                </a:solidFill>
                <a:effectLst/>
                <a:latin typeface="+mj-lt"/>
              </a:rPr>
              <a:t>When businesses treat indigenous people with understanding and respect</a:t>
            </a:r>
            <a:r>
              <a:rPr lang="en-GB" sz="2800" b="0" i="1" dirty="0">
                <a:solidFill>
                  <a:srgbClr val="095184"/>
                </a:solidFill>
                <a:effectLst/>
                <a:latin typeface="+mj-lt"/>
              </a:rPr>
              <a:t>, </a:t>
            </a:r>
            <a:r>
              <a:rPr lang="en-GB" sz="2800" b="1" i="1" dirty="0">
                <a:solidFill>
                  <a:srgbClr val="095184"/>
                </a:solidFill>
                <a:effectLst/>
                <a:latin typeface="+mj-lt"/>
              </a:rPr>
              <a:t>they are also more likely to obtain and maintain their social license to operate</a:t>
            </a:r>
            <a:r>
              <a:rPr lang="en-GB" sz="2800" b="0" i="1" dirty="0">
                <a:solidFill>
                  <a:srgbClr val="095184"/>
                </a:solidFill>
                <a:effectLst/>
                <a:latin typeface="+mj-lt"/>
              </a:rPr>
              <a:t>. Investors, local communities and other stakeholders now expect them to do this.</a:t>
            </a:r>
            <a:br>
              <a:rPr lang="en-GB" sz="2800" i="1" dirty="0">
                <a:solidFill>
                  <a:srgbClr val="095184"/>
                </a:solidFill>
                <a:latin typeface="+mj-lt"/>
              </a:rPr>
            </a:br>
            <a:endParaRPr lang="en-GB" sz="2800" i="1" dirty="0">
              <a:solidFill>
                <a:srgbClr val="095184"/>
              </a:solidFill>
              <a:latin typeface="+mj-lt"/>
            </a:endParaRPr>
          </a:p>
        </p:txBody>
      </p:sp>
    </p:spTree>
    <p:extLst>
      <p:ext uri="{BB962C8B-B14F-4D97-AF65-F5344CB8AC3E}">
        <p14:creationId xmlns:p14="http://schemas.microsoft.com/office/powerpoint/2010/main" val="7039316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02D-8254-42D0-9DF8-C8BEAE1F8DEA}"/>
              </a:ext>
            </a:extLst>
          </p:cNvPr>
          <p:cNvSpPr>
            <a:spLocks noGrp="1"/>
          </p:cNvSpPr>
          <p:nvPr>
            <p:ph type="title"/>
          </p:nvPr>
        </p:nvSpPr>
        <p:spPr/>
        <p:txBody>
          <a:bodyPr>
            <a:normAutofit/>
          </a:bodyPr>
          <a:lstStyle/>
          <a:p>
            <a:r>
              <a:rPr lang="en-GB" dirty="0"/>
              <a:t>Human Rights Compliance Assessment (HRCA) Quick Check</a:t>
            </a:r>
          </a:p>
        </p:txBody>
      </p:sp>
      <p:sp>
        <p:nvSpPr>
          <p:cNvPr id="3" name="Content Placeholder 2">
            <a:extLst>
              <a:ext uri="{FF2B5EF4-FFF2-40B4-BE49-F238E27FC236}">
                <a16:creationId xmlns:a16="http://schemas.microsoft.com/office/drawing/2014/main" id="{0AA7CAA1-EED2-45FB-AA83-2A35E36EB69A}"/>
              </a:ext>
            </a:extLst>
          </p:cNvPr>
          <p:cNvSpPr>
            <a:spLocks noGrp="1"/>
          </p:cNvSpPr>
          <p:nvPr>
            <p:ph idx="1"/>
          </p:nvPr>
        </p:nvSpPr>
        <p:spPr/>
        <p:txBody>
          <a:bodyPr>
            <a:normAutofit fontScale="92500"/>
          </a:bodyPr>
          <a:lstStyle/>
          <a:p>
            <a:pPr marL="0" indent="0">
              <a:buNone/>
            </a:pPr>
            <a:r>
              <a:rPr lang="en-GB" b="1" dirty="0"/>
              <a:t>A. EMPLOYMENT PRACTICES</a:t>
            </a:r>
          </a:p>
          <a:p>
            <a:pPr marL="0" indent="0">
              <a:buNone/>
            </a:pPr>
            <a:r>
              <a:rPr lang="en-GB" b="1" i="1" dirty="0">
                <a:solidFill>
                  <a:srgbClr val="C41927"/>
                </a:solidFill>
              </a:rPr>
              <a:t>1. Forced Labour</a:t>
            </a:r>
          </a:p>
          <a:p>
            <a:pPr marL="0" indent="0">
              <a:buNone/>
            </a:pPr>
            <a:r>
              <a:rPr lang="en-GB" b="1" i="1" dirty="0">
                <a:solidFill>
                  <a:srgbClr val="C41927"/>
                </a:solidFill>
              </a:rPr>
              <a:t>2. Child Labour and Young Workers</a:t>
            </a:r>
          </a:p>
          <a:p>
            <a:pPr marL="0" indent="0">
              <a:buNone/>
            </a:pPr>
            <a:r>
              <a:rPr lang="en-GB" i="1" dirty="0"/>
              <a:t>3. Non-Discrimination</a:t>
            </a:r>
          </a:p>
          <a:p>
            <a:pPr marL="0" indent="0">
              <a:buNone/>
            </a:pPr>
            <a:r>
              <a:rPr lang="en-GB" dirty="0"/>
              <a:t>4. Freedom of Association</a:t>
            </a:r>
          </a:p>
          <a:p>
            <a:pPr marL="0" indent="0">
              <a:buNone/>
            </a:pPr>
            <a:r>
              <a:rPr lang="en-GB" dirty="0"/>
              <a:t>5. Workplace Health and Safety</a:t>
            </a:r>
          </a:p>
          <a:p>
            <a:pPr marL="0" indent="0">
              <a:buNone/>
            </a:pPr>
            <a:r>
              <a:rPr lang="en-GB" dirty="0"/>
              <a:t>6. Conditions of Employment and Work (Hours, Wages, Leave, etc.)</a:t>
            </a:r>
          </a:p>
          <a:p>
            <a:pPr marL="0" indent="0">
              <a:buNone/>
            </a:pPr>
            <a:endParaRPr lang="en-GB" dirty="0"/>
          </a:p>
        </p:txBody>
      </p:sp>
      <p:pic>
        <p:nvPicPr>
          <p:cNvPr id="4" name="Picture 3">
            <a:extLst>
              <a:ext uri="{FF2B5EF4-FFF2-40B4-BE49-F238E27FC236}">
                <a16:creationId xmlns:a16="http://schemas.microsoft.com/office/drawing/2014/main" id="{0E6DAF91-685C-4997-B7FD-1ED360E86774}"/>
              </a:ext>
            </a:extLst>
          </p:cNvPr>
          <p:cNvPicPr>
            <a:picLocks noChangeAspect="1"/>
          </p:cNvPicPr>
          <p:nvPr/>
        </p:nvPicPr>
        <p:blipFill>
          <a:blip r:embed="rId2"/>
          <a:stretch>
            <a:fillRect/>
          </a:stretch>
        </p:blipFill>
        <p:spPr>
          <a:xfrm rot="1163130">
            <a:off x="6882241" y="2348651"/>
            <a:ext cx="774120" cy="1085583"/>
          </a:xfrm>
          <a:prstGeom prst="rect">
            <a:avLst/>
          </a:prstGeom>
        </p:spPr>
      </p:pic>
      <p:sp>
        <p:nvSpPr>
          <p:cNvPr id="5" name="TextBox 4">
            <a:extLst>
              <a:ext uri="{FF2B5EF4-FFF2-40B4-BE49-F238E27FC236}">
                <a16:creationId xmlns:a16="http://schemas.microsoft.com/office/drawing/2014/main" id="{AE59573C-8FB8-4D60-A0FE-345BE52C0075}"/>
              </a:ext>
            </a:extLst>
          </p:cNvPr>
          <p:cNvSpPr txBox="1"/>
          <p:nvPr/>
        </p:nvSpPr>
        <p:spPr>
          <a:xfrm>
            <a:off x="7814582" y="2250949"/>
            <a:ext cx="3215367" cy="369332"/>
          </a:xfrm>
          <a:prstGeom prst="rect">
            <a:avLst/>
          </a:prstGeom>
          <a:noFill/>
        </p:spPr>
        <p:txBody>
          <a:bodyPr wrap="none" rtlCol="0">
            <a:spAutoFit/>
          </a:bodyPr>
          <a:lstStyle/>
          <a:p>
            <a:r>
              <a:rPr lang="en-GB" i="1" dirty="0"/>
              <a:t>relevant in context of IP rights</a:t>
            </a:r>
          </a:p>
        </p:txBody>
      </p:sp>
    </p:spTree>
    <p:extLst>
      <p:ext uri="{BB962C8B-B14F-4D97-AF65-F5344CB8AC3E}">
        <p14:creationId xmlns:p14="http://schemas.microsoft.com/office/powerpoint/2010/main" val="13137351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6454</TotalTime>
  <Words>931</Words>
  <Application>Microsoft Office PowerPoint</Application>
  <PresentationFormat>Widescreen</PresentationFormat>
  <Paragraphs>83</Paragraphs>
  <Slides>15</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Roboto</vt:lpstr>
      <vt:lpstr>Office Theme</vt:lpstr>
      <vt:lpstr>Building a link to business: a look at the UN Global Compact, United Nations Guiding Principles on Business and Human Rights, etc.</vt:lpstr>
      <vt:lpstr>UN Global Compact</vt:lpstr>
      <vt:lpstr>Cornerstone of the UN GC: 10 principles</vt:lpstr>
      <vt:lpstr>Cornerstone of the UN GC: 10 principles</vt:lpstr>
      <vt:lpstr>Cornerstone of the UN GC: 10 principles</vt:lpstr>
      <vt:lpstr>Cornerstone of the UN GC: 10 principles</vt:lpstr>
      <vt:lpstr>Origins of the 10 principles</vt:lpstr>
      <vt:lpstr>Link to indigenous peoples</vt:lpstr>
      <vt:lpstr>Human Rights Compliance Assessment (HRCA) Quick Check</vt:lpstr>
      <vt:lpstr>Human Rights Compliance Assessment (HRCA) Quick Check</vt:lpstr>
      <vt:lpstr>Recurring areas of concern that are raised by different stakeholders involved in the protection and promotion of indigenous peoples</vt:lpstr>
      <vt:lpstr>UN Guiding Principles for the implementation of the UN ‘protect, respect and remedy’ framework (2011)</vt:lpstr>
      <vt:lpstr>James Anaya’s report on extractive industries and indigenous peoples (2013)</vt:lpstr>
      <vt:lpstr>Forward-looking focus areas</vt:lpstr>
      <vt:lpstr>Building a link to business: a look at the UN Global Compact, United Nations Guiding Principles on Business and Human Rights, etc.</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Anastasija Aleksejeva</dc:creator>
  <cp:lastModifiedBy>User</cp:lastModifiedBy>
  <cp:revision>74</cp:revision>
  <dcterms:created xsi:type="dcterms:W3CDTF">2019-10-03T08:03:04Z</dcterms:created>
  <dcterms:modified xsi:type="dcterms:W3CDTF">2020-12-28T17:37:28Z</dcterms:modified>
</cp:coreProperties>
</file>