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7" r:id="rId2"/>
    <p:sldId id="258" r:id="rId3"/>
    <p:sldId id="259" r:id="rId4"/>
    <p:sldId id="260" r:id="rId5"/>
    <p:sldId id="261" r:id="rId6"/>
    <p:sldId id="262" r:id="rId7"/>
    <p:sldId id="264" r:id="rId8"/>
    <p:sldId id="265" r:id="rId9"/>
    <p:sldId id="266" r:id="rId10"/>
    <p:sldId id="268" r:id="rId11"/>
    <p:sldId id="270" r:id="rId12"/>
    <p:sldId id="271" r:id="rId13"/>
    <p:sldId id="267" r:id="rId14"/>
    <p:sldId id="269" r:id="rId15"/>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95184"/>
    <a:srgbClr val="C41927"/>
    <a:srgbClr val="F6F6F6"/>
    <a:srgbClr val="0046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5D17BC-A76D-428D-B8F9-C74CC6D83871}" type="datetimeFigureOut">
              <a:rPr lang="en-GB" smtClean="0"/>
              <a:t>28/12/2020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EEF71A-7008-40B9-9878-B3419BB954C5}" type="slidenum">
              <a:rPr lang="en-GB" smtClean="0"/>
              <a:t>‹#›</a:t>
            </a:fld>
            <a:endParaRPr lang="en-GB"/>
          </a:p>
        </p:txBody>
      </p:sp>
    </p:spTree>
    <p:extLst>
      <p:ext uri="{BB962C8B-B14F-4D97-AF65-F5344CB8AC3E}">
        <p14:creationId xmlns:p14="http://schemas.microsoft.com/office/powerpoint/2010/main" val="822814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2</a:t>
            </a:fld>
            <a:endParaRPr lang="en-GB"/>
          </a:p>
        </p:txBody>
      </p:sp>
    </p:spTree>
    <p:extLst>
      <p:ext uri="{BB962C8B-B14F-4D97-AF65-F5344CB8AC3E}">
        <p14:creationId xmlns:p14="http://schemas.microsoft.com/office/powerpoint/2010/main" val="35574161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3</a:t>
            </a:fld>
            <a:endParaRPr lang="en-GB"/>
          </a:p>
        </p:txBody>
      </p:sp>
    </p:spTree>
    <p:extLst>
      <p:ext uri="{BB962C8B-B14F-4D97-AF65-F5344CB8AC3E}">
        <p14:creationId xmlns:p14="http://schemas.microsoft.com/office/powerpoint/2010/main" val="1961406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4</a:t>
            </a:fld>
            <a:endParaRPr lang="en-GB"/>
          </a:p>
        </p:txBody>
      </p:sp>
    </p:spTree>
    <p:extLst>
      <p:ext uri="{BB962C8B-B14F-4D97-AF65-F5344CB8AC3E}">
        <p14:creationId xmlns:p14="http://schemas.microsoft.com/office/powerpoint/2010/main" val="10015932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6</a:t>
            </a:fld>
            <a:endParaRPr lang="en-GB"/>
          </a:p>
        </p:txBody>
      </p:sp>
    </p:spTree>
    <p:extLst>
      <p:ext uri="{BB962C8B-B14F-4D97-AF65-F5344CB8AC3E}">
        <p14:creationId xmlns:p14="http://schemas.microsoft.com/office/powerpoint/2010/main" val="6262515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10</a:t>
            </a:fld>
            <a:endParaRPr lang="en-GB"/>
          </a:p>
        </p:txBody>
      </p:sp>
    </p:spTree>
    <p:extLst>
      <p:ext uri="{BB962C8B-B14F-4D97-AF65-F5344CB8AC3E}">
        <p14:creationId xmlns:p14="http://schemas.microsoft.com/office/powerpoint/2010/main" val="34862853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11</a:t>
            </a:fld>
            <a:endParaRPr lang="en-GB"/>
          </a:p>
        </p:txBody>
      </p:sp>
    </p:spTree>
    <p:extLst>
      <p:ext uri="{BB962C8B-B14F-4D97-AF65-F5344CB8AC3E}">
        <p14:creationId xmlns:p14="http://schemas.microsoft.com/office/powerpoint/2010/main" val="39273342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12</a:t>
            </a:fld>
            <a:endParaRPr lang="en-GB"/>
          </a:p>
        </p:txBody>
      </p:sp>
    </p:spTree>
    <p:extLst>
      <p:ext uri="{BB962C8B-B14F-4D97-AF65-F5344CB8AC3E}">
        <p14:creationId xmlns:p14="http://schemas.microsoft.com/office/powerpoint/2010/main" val="13954128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13</a:t>
            </a:fld>
            <a:endParaRPr lang="en-GB"/>
          </a:p>
        </p:txBody>
      </p:sp>
    </p:spTree>
    <p:extLst>
      <p:ext uri="{BB962C8B-B14F-4D97-AF65-F5344CB8AC3E}">
        <p14:creationId xmlns:p14="http://schemas.microsoft.com/office/powerpoint/2010/main" val="39226473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lv-LV"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lv-LV"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089740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994758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1400677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14350" y="365125"/>
            <a:ext cx="10515600" cy="1325563"/>
          </a:xfrm>
        </p:spPr>
        <p:txBody>
          <a:bodyPr/>
          <a:lstStyle/>
          <a:p>
            <a:r>
              <a:rPr lang="en-US" dirty="0"/>
              <a:t>Click to edit Master title style</a:t>
            </a:r>
            <a:endParaRPr lang="lv-LV" dirty="0"/>
          </a:p>
        </p:txBody>
      </p:sp>
      <p:sp>
        <p:nvSpPr>
          <p:cNvPr id="3" name="Content Placeholder 2"/>
          <p:cNvSpPr>
            <a:spLocks noGrp="1"/>
          </p:cNvSpPr>
          <p:nvPr>
            <p:ph idx="1"/>
          </p:nvPr>
        </p:nvSpPr>
        <p:spPr>
          <a:xfrm>
            <a:off x="514350" y="1825625"/>
            <a:ext cx="10515600"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322351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638753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lv-LV"/>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2760013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lv-LV"/>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289818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lv-LV"/>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834357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lv-LV"/>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496765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lv-LV"/>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983225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lv-LV"/>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998130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lv-LV"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pic>
        <p:nvPicPr>
          <p:cNvPr id="7" name="Picture 6"/>
          <p:cNvPicPr>
            <a:picLocks noChangeAspect="1"/>
          </p:cNvPicPr>
          <p:nvPr userDrawn="1"/>
        </p:nvPicPr>
        <p:blipFill>
          <a:blip r:embed="rId13">
            <a:clrChange>
              <a:clrFrom>
                <a:srgbClr val="FFFFFF"/>
              </a:clrFrom>
              <a:clrTo>
                <a:srgbClr val="FFFFFF">
                  <a:alpha val="0"/>
                </a:srgbClr>
              </a:clrTo>
            </a:clrChange>
          </a:blip>
          <a:stretch>
            <a:fillRect/>
          </a:stretch>
        </p:blipFill>
        <p:spPr>
          <a:xfrm>
            <a:off x="10459633" y="6335501"/>
            <a:ext cx="1076786" cy="410822"/>
          </a:xfrm>
          <a:prstGeom prst="rect">
            <a:avLst/>
          </a:prstGeom>
        </p:spPr>
      </p:pic>
      <p:pic>
        <p:nvPicPr>
          <p:cNvPr id="1026" name="Picture 2" descr="Image result for erasmus+ logo"/>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969435" y="6364767"/>
            <a:ext cx="1337572" cy="381556"/>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18"/>
          <p:cNvSpPr/>
          <p:nvPr userDrawn="1"/>
        </p:nvSpPr>
        <p:spPr>
          <a:xfrm>
            <a:off x="11887200" y="0"/>
            <a:ext cx="304800" cy="6858000"/>
          </a:xfrm>
          <a:prstGeom prst="rect">
            <a:avLst/>
          </a:prstGeom>
          <a:solidFill>
            <a:srgbClr val="095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solidFill>
                <a:srgbClr val="C41927"/>
              </a:solidFill>
            </a:endParaRPr>
          </a:p>
        </p:txBody>
      </p:sp>
      <p:grpSp>
        <p:nvGrpSpPr>
          <p:cNvPr id="17" name="Group 16"/>
          <p:cNvGrpSpPr/>
          <p:nvPr userDrawn="1"/>
        </p:nvGrpSpPr>
        <p:grpSpPr>
          <a:xfrm>
            <a:off x="11887200" y="5899577"/>
            <a:ext cx="304800" cy="655968"/>
            <a:chOff x="11982448" y="6104563"/>
            <a:chExt cx="209552" cy="450982"/>
          </a:xfrm>
        </p:grpSpPr>
        <p:sp>
          <p:nvSpPr>
            <p:cNvPr id="22" name="Right Triangle 21"/>
            <p:cNvSpPr/>
            <p:nvPr userDrawn="1"/>
          </p:nvSpPr>
          <p:spPr>
            <a:xfrm flipV="1">
              <a:off x="11982448" y="6330799"/>
              <a:ext cx="208172" cy="224746"/>
            </a:xfrm>
            <a:prstGeom prst="rtTriangle">
              <a:avLst/>
            </a:prstGeom>
            <a:solidFill>
              <a:srgbClr val="C41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6" name="Right Triangle 15"/>
            <p:cNvSpPr/>
            <p:nvPr userDrawn="1"/>
          </p:nvSpPr>
          <p:spPr>
            <a:xfrm flipH="1">
              <a:off x="11982448" y="6104563"/>
              <a:ext cx="209552" cy="226236"/>
            </a:xfrm>
            <a:prstGeom prst="rtTriangle">
              <a:avLst/>
            </a:prstGeom>
            <a:solidFill>
              <a:srgbClr val="C41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grpSp>
    </p:spTree>
    <p:extLst>
      <p:ext uri="{BB962C8B-B14F-4D97-AF65-F5344CB8AC3E}">
        <p14:creationId xmlns:p14="http://schemas.microsoft.com/office/powerpoint/2010/main" val="2392503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600" kern="1200">
          <a:solidFill>
            <a:srgbClr val="C41927"/>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6694" y="863700"/>
            <a:ext cx="10378611" cy="2822824"/>
          </a:xfrm>
        </p:spPr>
        <p:txBody>
          <a:bodyPr>
            <a:noAutofit/>
          </a:bodyPr>
          <a:lstStyle/>
          <a:p>
            <a:r>
              <a:rPr lang="en-GB" sz="3600" dirty="0"/>
              <a:t>International investment protection law and its interaction with indigenous peoples’ rights</a:t>
            </a:r>
            <a:endParaRPr lang="lv-LV" sz="3600" dirty="0"/>
          </a:p>
        </p:txBody>
      </p:sp>
      <p:sp>
        <p:nvSpPr>
          <p:cNvPr id="3" name="Subtitle 2"/>
          <p:cNvSpPr>
            <a:spLocks noGrp="1"/>
          </p:cNvSpPr>
          <p:nvPr>
            <p:ph type="subTitle" idx="1"/>
          </p:nvPr>
        </p:nvSpPr>
        <p:spPr>
          <a:xfrm>
            <a:off x="1524000" y="4092915"/>
            <a:ext cx="9144000" cy="1177724"/>
          </a:xfrm>
        </p:spPr>
        <p:txBody>
          <a:bodyPr>
            <a:normAutofit/>
          </a:bodyPr>
          <a:lstStyle/>
          <a:p>
            <a:r>
              <a:rPr lang="lv-LV" sz="3200" b="1" dirty="0"/>
              <a:t>Business and Natural Resources Rights</a:t>
            </a:r>
          </a:p>
        </p:txBody>
      </p:sp>
      <p:cxnSp>
        <p:nvCxnSpPr>
          <p:cNvPr id="5" name="Straight Connector 4">
            <a:extLst>
              <a:ext uri="{FF2B5EF4-FFF2-40B4-BE49-F238E27FC236}">
                <a16:creationId xmlns:a16="http://schemas.microsoft.com/office/drawing/2014/main" id="{199DCCBB-FB07-4084-B7CF-90F5E2D7541E}"/>
              </a:ext>
            </a:extLst>
          </p:cNvPr>
          <p:cNvCxnSpPr>
            <a:cxnSpLocks/>
          </p:cNvCxnSpPr>
          <p:nvPr/>
        </p:nvCxnSpPr>
        <p:spPr>
          <a:xfrm>
            <a:off x="1128445" y="3821987"/>
            <a:ext cx="9935110" cy="0"/>
          </a:xfrm>
          <a:prstGeom prst="line">
            <a:avLst/>
          </a:prstGeom>
          <a:ln w="28575">
            <a:solidFill>
              <a:srgbClr val="C4192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5236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05EE4-412D-48CA-A449-F30B538E41AE}"/>
              </a:ext>
            </a:extLst>
          </p:cNvPr>
          <p:cNvSpPr>
            <a:spLocks noGrp="1"/>
          </p:cNvSpPr>
          <p:nvPr>
            <p:ph type="title"/>
          </p:nvPr>
        </p:nvSpPr>
        <p:spPr>
          <a:xfrm>
            <a:off x="514350" y="313755"/>
            <a:ext cx="10515600" cy="1325563"/>
          </a:xfrm>
        </p:spPr>
        <p:txBody>
          <a:bodyPr/>
          <a:lstStyle/>
          <a:p>
            <a:r>
              <a:rPr lang="en-GB" dirty="0"/>
              <a:t>Concern areas</a:t>
            </a:r>
          </a:p>
        </p:txBody>
      </p:sp>
      <p:sp>
        <p:nvSpPr>
          <p:cNvPr id="3" name="Content Placeholder 2">
            <a:extLst>
              <a:ext uri="{FF2B5EF4-FFF2-40B4-BE49-F238E27FC236}">
                <a16:creationId xmlns:a16="http://schemas.microsoft.com/office/drawing/2014/main" id="{9325210C-E771-42A1-80C5-A281BEB257ED}"/>
              </a:ext>
            </a:extLst>
          </p:cNvPr>
          <p:cNvSpPr>
            <a:spLocks noGrp="1"/>
          </p:cNvSpPr>
          <p:nvPr>
            <p:ph idx="1"/>
          </p:nvPr>
        </p:nvSpPr>
        <p:spPr>
          <a:xfrm>
            <a:off x="288319" y="1639318"/>
            <a:ext cx="10515600" cy="1821701"/>
          </a:xfrm>
        </p:spPr>
        <p:txBody>
          <a:bodyPr>
            <a:normAutofit/>
          </a:bodyPr>
          <a:lstStyle/>
          <a:p>
            <a:pPr marL="0" indent="0">
              <a:buNone/>
            </a:pPr>
            <a:r>
              <a:rPr lang="en-GB" sz="8800" dirty="0">
                <a:solidFill>
                  <a:srgbClr val="095184"/>
                </a:solidFill>
              </a:rPr>
              <a:t>1</a:t>
            </a:r>
          </a:p>
        </p:txBody>
      </p:sp>
      <p:sp>
        <p:nvSpPr>
          <p:cNvPr id="5" name="TextBox 4">
            <a:extLst>
              <a:ext uri="{FF2B5EF4-FFF2-40B4-BE49-F238E27FC236}">
                <a16:creationId xmlns:a16="http://schemas.microsoft.com/office/drawing/2014/main" id="{49146B87-8187-4814-A0E2-448BA273B5EF}"/>
              </a:ext>
            </a:extLst>
          </p:cNvPr>
          <p:cNvSpPr txBox="1"/>
          <p:nvPr/>
        </p:nvSpPr>
        <p:spPr>
          <a:xfrm>
            <a:off x="1731201" y="1726953"/>
            <a:ext cx="8912824" cy="1938992"/>
          </a:xfrm>
          <a:prstGeom prst="rect">
            <a:avLst/>
          </a:prstGeom>
          <a:noFill/>
        </p:spPr>
        <p:txBody>
          <a:bodyPr wrap="square">
            <a:spAutoFit/>
          </a:bodyPr>
          <a:lstStyle/>
          <a:p>
            <a:pPr lvl="0" algn="just">
              <a:spcBef>
                <a:spcPts val="600"/>
              </a:spcBef>
              <a:spcAft>
                <a:spcPts val="600"/>
              </a:spcAft>
            </a:pPr>
            <a:r>
              <a:rPr lang="en-GB" sz="2400" i="1" dirty="0">
                <a:effectLst/>
                <a:latin typeface="+mj-lt"/>
                <a:ea typeface="Times New Roman" panose="02020603050405020304" pitchFamily="18" charset="0"/>
                <a:cs typeface="Times New Roman" panose="02020603050405020304" pitchFamily="18" charset="0"/>
              </a:rPr>
              <a:t>Investment clauses of free trade agreements and bilateral and multilateral investment treaties, as they are currently conceptualized and implemented, have actual and potential negative impacts on IPs’ rights, </a:t>
            </a:r>
            <a:r>
              <a:rPr lang="en-GB" sz="2400" b="1" i="1" dirty="0">
                <a:effectLst/>
                <a:latin typeface="+mj-lt"/>
                <a:ea typeface="Times New Roman" panose="02020603050405020304" pitchFamily="18" charset="0"/>
                <a:cs typeface="Times New Roman" panose="02020603050405020304" pitchFamily="18" charset="0"/>
              </a:rPr>
              <a:t>in particular on their rights to self-determination; lands, territories and resources</a:t>
            </a:r>
            <a:endParaRPr lang="en-GB" sz="2400" i="1" dirty="0">
              <a:effectLst/>
              <a:latin typeface="+mj-lt"/>
              <a:ea typeface="Calibri" panose="020F0502020204030204" pitchFamily="34" charset="0"/>
              <a:cs typeface="Times New Roman" panose="02020603050405020304" pitchFamily="18" charset="0"/>
            </a:endParaRPr>
          </a:p>
        </p:txBody>
      </p:sp>
      <p:cxnSp>
        <p:nvCxnSpPr>
          <p:cNvPr id="9" name="Straight Connector 8">
            <a:extLst>
              <a:ext uri="{FF2B5EF4-FFF2-40B4-BE49-F238E27FC236}">
                <a16:creationId xmlns:a16="http://schemas.microsoft.com/office/drawing/2014/main" id="{597CA4B6-7B0C-4A30-9150-8A587AB9469B}"/>
              </a:ext>
            </a:extLst>
          </p:cNvPr>
          <p:cNvCxnSpPr/>
          <p:nvPr/>
        </p:nvCxnSpPr>
        <p:spPr>
          <a:xfrm>
            <a:off x="1469204" y="1639318"/>
            <a:ext cx="0" cy="4761483"/>
          </a:xfrm>
          <a:prstGeom prst="line">
            <a:avLst/>
          </a:prstGeom>
          <a:ln w="28575">
            <a:solidFill>
              <a:srgbClr val="095184"/>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DD91758-A517-49C6-86C4-ADC1CE5DB8C4}"/>
              </a:ext>
            </a:extLst>
          </p:cNvPr>
          <p:cNvPicPr>
            <a:picLocks noChangeAspect="1"/>
          </p:cNvPicPr>
          <p:nvPr/>
        </p:nvPicPr>
        <p:blipFill>
          <a:blip r:embed="rId3"/>
          <a:stretch>
            <a:fillRect/>
          </a:stretch>
        </p:blipFill>
        <p:spPr>
          <a:xfrm>
            <a:off x="2907586" y="4406953"/>
            <a:ext cx="1635945" cy="1623457"/>
          </a:xfrm>
          <a:prstGeom prst="rect">
            <a:avLst/>
          </a:prstGeom>
        </p:spPr>
      </p:pic>
      <p:pic>
        <p:nvPicPr>
          <p:cNvPr id="17" name="Picture 16">
            <a:extLst>
              <a:ext uri="{FF2B5EF4-FFF2-40B4-BE49-F238E27FC236}">
                <a16:creationId xmlns:a16="http://schemas.microsoft.com/office/drawing/2014/main" id="{FDE1F220-EC70-4F14-A09F-40028C735780}"/>
              </a:ext>
            </a:extLst>
          </p:cNvPr>
          <p:cNvPicPr>
            <a:picLocks noChangeAspect="1"/>
          </p:cNvPicPr>
          <p:nvPr/>
        </p:nvPicPr>
        <p:blipFill>
          <a:blip r:embed="rId4"/>
          <a:stretch>
            <a:fillRect/>
          </a:stretch>
        </p:blipFill>
        <p:spPr>
          <a:xfrm>
            <a:off x="4962397" y="4406953"/>
            <a:ext cx="2450431" cy="1683886"/>
          </a:xfrm>
          <a:prstGeom prst="rect">
            <a:avLst/>
          </a:prstGeom>
        </p:spPr>
      </p:pic>
      <p:pic>
        <p:nvPicPr>
          <p:cNvPr id="19" name="Picture 18">
            <a:extLst>
              <a:ext uri="{FF2B5EF4-FFF2-40B4-BE49-F238E27FC236}">
                <a16:creationId xmlns:a16="http://schemas.microsoft.com/office/drawing/2014/main" id="{141B0B24-7D3E-4558-AC5C-34FCED980127}"/>
              </a:ext>
            </a:extLst>
          </p:cNvPr>
          <p:cNvPicPr>
            <a:picLocks noChangeAspect="1"/>
          </p:cNvPicPr>
          <p:nvPr/>
        </p:nvPicPr>
        <p:blipFill>
          <a:blip r:embed="rId5"/>
          <a:stretch>
            <a:fillRect/>
          </a:stretch>
        </p:blipFill>
        <p:spPr>
          <a:xfrm>
            <a:off x="7622839" y="4177405"/>
            <a:ext cx="1978575" cy="1853005"/>
          </a:xfrm>
          <a:prstGeom prst="rect">
            <a:avLst/>
          </a:prstGeom>
        </p:spPr>
      </p:pic>
    </p:spTree>
    <p:extLst>
      <p:ext uri="{BB962C8B-B14F-4D97-AF65-F5344CB8AC3E}">
        <p14:creationId xmlns:p14="http://schemas.microsoft.com/office/powerpoint/2010/main" val="3889329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05EE4-412D-48CA-A449-F30B538E41AE}"/>
              </a:ext>
            </a:extLst>
          </p:cNvPr>
          <p:cNvSpPr>
            <a:spLocks noGrp="1"/>
          </p:cNvSpPr>
          <p:nvPr>
            <p:ph type="title"/>
          </p:nvPr>
        </p:nvSpPr>
        <p:spPr>
          <a:xfrm>
            <a:off x="514350" y="313755"/>
            <a:ext cx="10515600" cy="1325563"/>
          </a:xfrm>
        </p:spPr>
        <p:txBody>
          <a:bodyPr/>
          <a:lstStyle/>
          <a:p>
            <a:r>
              <a:rPr lang="en-GB" dirty="0"/>
              <a:t>Concern areas</a:t>
            </a:r>
          </a:p>
        </p:txBody>
      </p:sp>
      <p:sp>
        <p:nvSpPr>
          <p:cNvPr id="3" name="Content Placeholder 2">
            <a:extLst>
              <a:ext uri="{FF2B5EF4-FFF2-40B4-BE49-F238E27FC236}">
                <a16:creationId xmlns:a16="http://schemas.microsoft.com/office/drawing/2014/main" id="{9325210C-E771-42A1-80C5-A281BEB257ED}"/>
              </a:ext>
            </a:extLst>
          </p:cNvPr>
          <p:cNvSpPr>
            <a:spLocks noGrp="1"/>
          </p:cNvSpPr>
          <p:nvPr>
            <p:ph idx="1"/>
          </p:nvPr>
        </p:nvSpPr>
        <p:spPr>
          <a:xfrm>
            <a:off x="288319" y="1639318"/>
            <a:ext cx="10515600" cy="1821701"/>
          </a:xfrm>
        </p:spPr>
        <p:txBody>
          <a:bodyPr>
            <a:normAutofit/>
          </a:bodyPr>
          <a:lstStyle/>
          <a:p>
            <a:pPr marL="0" indent="0">
              <a:buNone/>
            </a:pPr>
            <a:r>
              <a:rPr lang="en-GB" sz="8800" dirty="0">
                <a:solidFill>
                  <a:srgbClr val="095184"/>
                </a:solidFill>
              </a:rPr>
              <a:t>2</a:t>
            </a:r>
          </a:p>
        </p:txBody>
      </p:sp>
      <p:sp>
        <p:nvSpPr>
          <p:cNvPr id="7" name="TextBox 6">
            <a:extLst>
              <a:ext uri="{FF2B5EF4-FFF2-40B4-BE49-F238E27FC236}">
                <a16:creationId xmlns:a16="http://schemas.microsoft.com/office/drawing/2014/main" id="{97C439FE-5696-47F6-925E-6C1FD6E6C714}"/>
              </a:ext>
            </a:extLst>
          </p:cNvPr>
          <p:cNvSpPr txBox="1"/>
          <p:nvPr/>
        </p:nvSpPr>
        <p:spPr>
          <a:xfrm>
            <a:off x="1680151" y="1765338"/>
            <a:ext cx="8912822" cy="1569660"/>
          </a:xfrm>
          <a:prstGeom prst="rect">
            <a:avLst/>
          </a:prstGeom>
          <a:noFill/>
        </p:spPr>
        <p:txBody>
          <a:bodyPr wrap="square">
            <a:spAutoFit/>
          </a:bodyPr>
          <a:lstStyle/>
          <a:p>
            <a:pPr lvl="0" algn="just">
              <a:spcBef>
                <a:spcPts val="600"/>
              </a:spcBef>
              <a:spcAft>
                <a:spcPts val="600"/>
              </a:spcAft>
            </a:pPr>
            <a:r>
              <a:rPr lang="en-GB" sz="2400" i="1" dirty="0">
                <a:effectLst/>
                <a:latin typeface="+mj-lt"/>
                <a:ea typeface="Times New Roman" panose="02020603050405020304" pitchFamily="18" charset="0"/>
                <a:cs typeface="Times New Roman" panose="02020603050405020304" pitchFamily="18" charset="0"/>
              </a:rPr>
              <a:t>IPs, as some of the most marginalized in the world, </a:t>
            </a:r>
            <a:r>
              <a:rPr lang="en-GB" sz="2400" b="1" i="1" dirty="0">
                <a:effectLst/>
                <a:latin typeface="+mj-lt"/>
                <a:ea typeface="Times New Roman" panose="02020603050405020304" pitchFamily="18" charset="0"/>
                <a:cs typeface="Times New Roman" panose="02020603050405020304" pitchFamily="18" charset="0"/>
              </a:rPr>
              <a:t>bear a disproportionate burden </a:t>
            </a:r>
            <a:r>
              <a:rPr lang="en-GB" sz="2400" i="1" dirty="0">
                <a:effectLst/>
                <a:latin typeface="+mj-lt"/>
                <a:ea typeface="Times New Roman" panose="02020603050405020304" pitchFamily="18" charset="0"/>
                <a:cs typeface="Times New Roman" panose="02020603050405020304" pitchFamily="18" charset="0"/>
              </a:rPr>
              <a:t>of a system that contains systemic imbalances between the enforcement of corporate investors’ rights and human rights</a:t>
            </a:r>
            <a:endParaRPr lang="en-GB" sz="2400" i="1" dirty="0">
              <a:effectLst/>
              <a:latin typeface="+mj-lt"/>
              <a:ea typeface="Calibri" panose="020F0502020204030204" pitchFamily="34" charset="0"/>
              <a:cs typeface="Times New Roman" panose="02020603050405020304" pitchFamily="18" charset="0"/>
            </a:endParaRPr>
          </a:p>
        </p:txBody>
      </p:sp>
      <p:cxnSp>
        <p:nvCxnSpPr>
          <p:cNvPr id="9" name="Straight Connector 8">
            <a:extLst>
              <a:ext uri="{FF2B5EF4-FFF2-40B4-BE49-F238E27FC236}">
                <a16:creationId xmlns:a16="http://schemas.microsoft.com/office/drawing/2014/main" id="{597CA4B6-7B0C-4A30-9150-8A587AB9469B}"/>
              </a:ext>
            </a:extLst>
          </p:cNvPr>
          <p:cNvCxnSpPr/>
          <p:nvPr/>
        </p:nvCxnSpPr>
        <p:spPr>
          <a:xfrm>
            <a:off x="1469204" y="1639318"/>
            <a:ext cx="0" cy="4761483"/>
          </a:xfrm>
          <a:prstGeom prst="line">
            <a:avLst/>
          </a:prstGeom>
          <a:ln w="28575">
            <a:solidFill>
              <a:srgbClr val="095184"/>
            </a:solidFill>
          </a:ln>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a16="http://schemas.microsoft.com/office/drawing/2014/main" id="{CF975EB8-8E0D-4431-BD04-94145A6E4410}"/>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4443466" y="3429000"/>
            <a:ext cx="4116297" cy="3758027"/>
          </a:xfrm>
          <a:prstGeom prst="rect">
            <a:avLst/>
          </a:prstGeom>
        </p:spPr>
      </p:pic>
    </p:spTree>
    <p:extLst>
      <p:ext uri="{BB962C8B-B14F-4D97-AF65-F5344CB8AC3E}">
        <p14:creationId xmlns:p14="http://schemas.microsoft.com/office/powerpoint/2010/main" val="4646189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05EE4-412D-48CA-A449-F30B538E41AE}"/>
              </a:ext>
            </a:extLst>
          </p:cNvPr>
          <p:cNvSpPr>
            <a:spLocks noGrp="1"/>
          </p:cNvSpPr>
          <p:nvPr>
            <p:ph type="title"/>
          </p:nvPr>
        </p:nvSpPr>
        <p:spPr>
          <a:xfrm>
            <a:off x="514350" y="313755"/>
            <a:ext cx="10515600" cy="1325563"/>
          </a:xfrm>
        </p:spPr>
        <p:txBody>
          <a:bodyPr/>
          <a:lstStyle/>
          <a:p>
            <a:r>
              <a:rPr lang="en-GB" dirty="0"/>
              <a:t>Concern areas</a:t>
            </a:r>
          </a:p>
        </p:txBody>
      </p:sp>
      <p:sp>
        <p:nvSpPr>
          <p:cNvPr id="3" name="Content Placeholder 2">
            <a:extLst>
              <a:ext uri="{FF2B5EF4-FFF2-40B4-BE49-F238E27FC236}">
                <a16:creationId xmlns:a16="http://schemas.microsoft.com/office/drawing/2014/main" id="{9325210C-E771-42A1-80C5-A281BEB257ED}"/>
              </a:ext>
            </a:extLst>
          </p:cNvPr>
          <p:cNvSpPr>
            <a:spLocks noGrp="1"/>
          </p:cNvSpPr>
          <p:nvPr>
            <p:ph idx="1"/>
          </p:nvPr>
        </p:nvSpPr>
        <p:spPr>
          <a:xfrm>
            <a:off x="288319" y="1639318"/>
            <a:ext cx="10515600" cy="1821701"/>
          </a:xfrm>
        </p:spPr>
        <p:txBody>
          <a:bodyPr>
            <a:normAutofit/>
          </a:bodyPr>
          <a:lstStyle/>
          <a:p>
            <a:pPr marL="0" indent="0">
              <a:buNone/>
            </a:pPr>
            <a:r>
              <a:rPr lang="en-GB" sz="8800" dirty="0">
                <a:solidFill>
                  <a:srgbClr val="095184"/>
                </a:solidFill>
              </a:rPr>
              <a:t>3</a:t>
            </a:r>
          </a:p>
        </p:txBody>
      </p:sp>
      <p:cxnSp>
        <p:nvCxnSpPr>
          <p:cNvPr id="9" name="Straight Connector 8">
            <a:extLst>
              <a:ext uri="{FF2B5EF4-FFF2-40B4-BE49-F238E27FC236}">
                <a16:creationId xmlns:a16="http://schemas.microsoft.com/office/drawing/2014/main" id="{597CA4B6-7B0C-4A30-9150-8A587AB9469B}"/>
              </a:ext>
            </a:extLst>
          </p:cNvPr>
          <p:cNvCxnSpPr/>
          <p:nvPr/>
        </p:nvCxnSpPr>
        <p:spPr>
          <a:xfrm>
            <a:off x="1469204" y="1639318"/>
            <a:ext cx="0" cy="4761483"/>
          </a:xfrm>
          <a:prstGeom prst="line">
            <a:avLst/>
          </a:prstGeom>
          <a:ln w="28575">
            <a:solidFill>
              <a:srgbClr val="095184"/>
            </a:solidFill>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CF728E1D-71ED-4537-827E-8D474E9BF2AD}"/>
              </a:ext>
            </a:extLst>
          </p:cNvPr>
          <p:cNvSpPr txBox="1">
            <a:spLocks/>
          </p:cNvSpPr>
          <p:nvPr/>
        </p:nvSpPr>
        <p:spPr>
          <a:xfrm>
            <a:off x="1650087" y="1716531"/>
            <a:ext cx="6297080" cy="4761482"/>
          </a:xfrm>
          <a:prstGeom prst="rect">
            <a:avLst/>
          </a:prstGeom>
        </p:spPr>
        <p:txBody>
          <a:bodyPr vert="horz" lIns="91440" tIns="45720" rIns="91440" bIns="45720" rtlCol="0">
            <a:normAutofit/>
          </a:bodyPr>
          <a:lst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n-GB" sz="2400" i="1" dirty="0">
                <a:effectLst/>
                <a:latin typeface="+mj-lt"/>
                <a:ea typeface="Times New Roman" panose="02020603050405020304" pitchFamily="18" charset="0"/>
              </a:rPr>
              <a:t>Investment protection guarantees can undermine IPs’  land rights and cultural rights - if the rights of IPs are </a:t>
            </a:r>
            <a:r>
              <a:rPr lang="en-GB" sz="2400" b="1" i="1" dirty="0">
                <a:effectLst/>
                <a:latin typeface="+mj-lt"/>
                <a:ea typeface="Times New Roman" panose="02020603050405020304" pitchFamily="18" charset="0"/>
              </a:rPr>
              <a:t>not explicitly included as exceptions</a:t>
            </a:r>
            <a:r>
              <a:rPr lang="en-GB" sz="2400" i="1" dirty="0">
                <a:effectLst/>
                <a:latin typeface="+mj-lt"/>
                <a:ea typeface="Times New Roman" panose="02020603050405020304" pitchFamily="18" charset="0"/>
              </a:rPr>
              <a:t> to such provisions, then any special protections of their lands could be rendered obsolete due to narrow reading of applicable law in ISDS cases, expertise of the selected arbitrators, etc.</a:t>
            </a:r>
            <a:endParaRPr lang="en-GB" sz="11500" i="1" dirty="0">
              <a:solidFill>
                <a:srgbClr val="095184"/>
              </a:solidFill>
              <a:latin typeface="+mj-lt"/>
            </a:endParaRPr>
          </a:p>
        </p:txBody>
      </p:sp>
      <p:pic>
        <p:nvPicPr>
          <p:cNvPr id="13" name="Picture 12">
            <a:extLst>
              <a:ext uri="{FF2B5EF4-FFF2-40B4-BE49-F238E27FC236}">
                <a16:creationId xmlns:a16="http://schemas.microsoft.com/office/drawing/2014/main" id="{3DEFF9F0-E24D-4EB5-B794-EEA9847B97D7}"/>
              </a:ext>
            </a:extLst>
          </p:cNvPr>
          <p:cNvPicPr>
            <a:picLocks noChangeAspect="1"/>
          </p:cNvPicPr>
          <p:nvPr/>
        </p:nvPicPr>
        <p:blipFill>
          <a:blip r:embed="rId3"/>
          <a:stretch>
            <a:fillRect/>
          </a:stretch>
        </p:blipFill>
        <p:spPr>
          <a:xfrm>
            <a:off x="8553340" y="2020732"/>
            <a:ext cx="2630722" cy="2816536"/>
          </a:xfrm>
          <a:prstGeom prst="rect">
            <a:avLst/>
          </a:prstGeom>
        </p:spPr>
      </p:pic>
    </p:spTree>
    <p:extLst>
      <p:ext uri="{BB962C8B-B14F-4D97-AF65-F5344CB8AC3E}">
        <p14:creationId xmlns:p14="http://schemas.microsoft.com/office/powerpoint/2010/main" val="33282385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7BC6A-B413-479E-9DBB-07F72414A882}"/>
              </a:ext>
            </a:extLst>
          </p:cNvPr>
          <p:cNvSpPr>
            <a:spLocks noGrp="1"/>
          </p:cNvSpPr>
          <p:nvPr>
            <p:ph type="title"/>
          </p:nvPr>
        </p:nvSpPr>
        <p:spPr/>
        <p:txBody>
          <a:bodyPr/>
          <a:lstStyle/>
          <a:p>
            <a:r>
              <a:rPr lang="en-GB" dirty="0"/>
              <a:t>A key problem</a:t>
            </a:r>
          </a:p>
        </p:txBody>
      </p:sp>
      <p:sp>
        <p:nvSpPr>
          <p:cNvPr id="3" name="Content Placeholder 2">
            <a:extLst>
              <a:ext uri="{FF2B5EF4-FFF2-40B4-BE49-F238E27FC236}">
                <a16:creationId xmlns:a16="http://schemas.microsoft.com/office/drawing/2014/main" id="{6887393B-0453-4E0D-A1C0-A5A3452EB0AF}"/>
              </a:ext>
            </a:extLst>
          </p:cNvPr>
          <p:cNvSpPr>
            <a:spLocks noGrp="1"/>
          </p:cNvSpPr>
          <p:nvPr>
            <p:ph idx="1"/>
          </p:nvPr>
        </p:nvSpPr>
        <p:spPr/>
        <p:txBody>
          <a:bodyPr/>
          <a:lstStyle/>
          <a:p>
            <a:pPr marL="0" indent="0" algn="ctr">
              <a:buNone/>
            </a:pPr>
            <a:r>
              <a:rPr lang="en-GB" b="1" dirty="0"/>
              <a:t>a lack of the right to free, informed and prior consent </a:t>
            </a:r>
          </a:p>
        </p:txBody>
      </p:sp>
      <p:cxnSp>
        <p:nvCxnSpPr>
          <p:cNvPr id="5" name="Straight Connector 4">
            <a:extLst>
              <a:ext uri="{FF2B5EF4-FFF2-40B4-BE49-F238E27FC236}">
                <a16:creationId xmlns:a16="http://schemas.microsoft.com/office/drawing/2014/main" id="{F8491580-13D5-4CEB-9FFB-45EB719204A0}"/>
              </a:ext>
            </a:extLst>
          </p:cNvPr>
          <p:cNvCxnSpPr/>
          <p:nvPr/>
        </p:nvCxnSpPr>
        <p:spPr>
          <a:xfrm>
            <a:off x="626724" y="2527443"/>
            <a:ext cx="10572107" cy="0"/>
          </a:xfrm>
          <a:prstGeom prst="line">
            <a:avLst/>
          </a:prstGeom>
          <a:ln w="28575">
            <a:solidFill>
              <a:srgbClr val="095184"/>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1A1E2B68-381B-431D-A1A6-F935BE450BE3}"/>
              </a:ext>
            </a:extLst>
          </p:cNvPr>
          <p:cNvSpPr txBox="1"/>
          <p:nvPr/>
        </p:nvSpPr>
        <p:spPr>
          <a:xfrm>
            <a:off x="926921" y="2975242"/>
            <a:ext cx="9971712" cy="1815882"/>
          </a:xfrm>
          <a:prstGeom prst="rect">
            <a:avLst/>
          </a:prstGeom>
          <a:noFill/>
        </p:spPr>
        <p:txBody>
          <a:bodyPr wrap="square">
            <a:spAutoFit/>
          </a:bodyPr>
          <a:lstStyle/>
          <a:p>
            <a:pPr algn="ctr"/>
            <a:r>
              <a:rPr lang="en-GB" sz="2800" i="1" dirty="0"/>
              <a:t>“Indigenous peoples and formal representatives are not commonly, if ever, included in negotiation and drafting processes despite the fact that the resulting agreements are legally binding upon their jurisdictions.”</a:t>
            </a:r>
          </a:p>
        </p:txBody>
      </p:sp>
    </p:spTree>
    <p:extLst>
      <p:ext uri="{BB962C8B-B14F-4D97-AF65-F5344CB8AC3E}">
        <p14:creationId xmlns:p14="http://schemas.microsoft.com/office/powerpoint/2010/main" val="23846484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6694" y="863700"/>
            <a:ext cx="10378611" cy="2822824"/>
          </a:xfrm>
        </p:spPr>
        <p:txBody>
          <a:bodyPr>
            <a:noAutofit/>
          </a:bodyPr>
          <a:lstStyle/>
          <a:p>
            <a:r>
              <a:rPr lang="en-GB" sz="3600" dirty="0"/>
              <a:t>International investment protection law and its interaction with indigenous peoples’ rights</a:t>
            </a:r>
            <a:endParaRPr lang="lv-LV" sz="3600" dirty="0"/>
          </a:p>
        </p:txBody>
      </p:sp>
      <p:sp>
        <p:nvSpPr>
          <p:cNvPr id="3" name="Subtitle 2"/>
          <p:cNvSpPr>
            <a:spLocks noGrp="1"/>
          </p:cNvSpPr>
          <p:nvPr>
            <p:ph type="subTitle" idx="1"/>
          </p:nvPr>
        </p:nvSpPr>
        <p:spPr>
          <a:xfrm>
            <a:off x="1524000" y="4092915"/>
            <a:ext cx="9144000" cy="1177724"/>
          </a:xfrm>
        </p:spPr>
        <p:txBody>
          <a:bodyPr>
            <a:normAutofit/>
          </a:bodyPr>
          <a:lstStyle/>
          <a:p>
            <a:r>
              <a:rPr lang="lv-LV" sz="3200" b="1" dirty="0"/>
              <a:t>Business and Natural Resources Rights</a:t>
            </a:r>
          </a:p>
        </p:txBody>
      </p:sp>
      <p:cxnSp>
        <p:nvCxnSpPr>
          <p:cNvPr id="5" name="Straight Connector 4">
            <a:extLst>
              <a:ext uri="{FF2B5EF4-FFF2-40B4-BE49-F238E27FC236}">
                <a16:creationId xmlns:a16="http://schemas.microsoft.com/office/drawing/2014/main" id="{199DCCBB-FB07-4084-B7CF-90F5E2D7541E}"/>
              </a:ext>
            </a:extLst>
          </p:cNvPr>
          <p:cNvCxnSpPr>
            <a:cxnSpLocks/>
          </p:cNvCxnSpPr>
          <p:nvPr/>
        </p:nvCxnSpPr>
        <p:spPr>
          <a:xfrm>
            <a:off x="1128445" y="3821987"/>
            <a:ext cx="9935110" cy="0"/>
          </a:xfrm>
          <a:prstGeom prst="line">
            <a:avLst/>
          </a:prstGeom>
          <a:ln w="28575">
            <a:solidFill>
              <a:srgbClr val="C4192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814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A6E59-DECD-4839-893D-41183D606A22}"/>
              </a:ext>
            </a:extLst>
          </p:cNvPr>
          <p:cNvSpPr>
            <a:spLocks noGrp="1"/>
          </p:cNvSpPr>
          <p:nvPr>
            <p:ph type="title"/>
          </p:nvPr>
        </p:nvSpPr>
        <p:spPr/>
        <p:txBody>
          <a:bodyPr/>
          <a:lstStyle/>
          <a:p>
            <a:r>
              <a:rPr lang="lv-LV" dirty="0"/>
              <a:t>As an introduction</a:t>
            </a:r>
            <a:endParaRPr lang="en-GB" dirty="0"/>
          </a:p>
        </p:txBody>
      </p:sp>
      <p:sp>
        <p:nvSpPr>
          <p:cNvPr id="3" name="Content Placeholder 2">
            <a:extLst>
              <a:ext uri="{FF2B5EF4-FFF2-40B4-BE49-F238E27FC236}">
                <a16:creationId xmlns:a16="http://schemas.microsoft.com/office/drawing/2014/main" id="{74BBA302-47F8-4745-902C-F59FE0410BA9}"/>
              </a:ext>
            </a:extLst>
          </p:cNvPr>
          <p:cNvSpPr>
            <a:spLocks noGrp="1"/>
          </p:cNvSpPr>
          <p:nvPr>
            <p:ph idx="1"/>
          </p:nvPr>
        </p:nvSpPr>
        <p:spPr>
          <a:xfrm>
            <a:off x="514350" y="1777428"/>
            <a:ext cx="10515600" cy="4900773"/>
          </a:xfrm>
        </p:spPr>
        <p:txBody>
          <a:bodyPr>
            <a:normAutofit fontScale="77500" lnSpcReduction="20000"/>
          </a:bodyPr>
          <a:lstStyle/>
          <a:p>
            <a:pPr marL="0" indent="0" algn="just">
              <a:lnSpc>
                <a:spcPct val="134000"/>
              </a:lnSpc>
              <a:buNone/>
            </a:pPr>
            <a:r>
              <a:rPr lang="en-GB" dirty="0"/>
              <a:t>UN Special Rapporteur</a:t>
            </a:r>
            <a:r>
              <a:rPr lang="lv-LV" dirty="0"/>
              <a:t> (UN SR)</a:t>
            </a:r>
            <a:r>
              <a:rPr lang="en-GB" dirty="0"/>
              <a:t> on the rights of indigenous peoples: </a:t>
            </a:r>
            <a:endParaRPr lang="lv-LV" dirty="0"/>
          </a:p>
          <a:p>
            <a:pPr marL="0" indent="0" algn="just">
              <a:lnSpc>
                <a:spcPct val="134000"/>
              </a:lnSpc>
              <a:buNone/>
            </a:pPr>
            <a:r>
              <a:rPr lang="en-GB" dirty="0"/>
              <a:t>“</a:t>
            </a:r>
            <a:r>
              <a:rPr lang="en-GB" b="1" i="1" dirty="0">
                <a:solidFill>
                  <a:srgbClr val="095184"/>
                </a:solidFill>
              </a:rPr>
              <a:t>The increase in foreign investment related to indigenous peoples’ lands, waters and the extraction of natural resources </a:t>
            </a:r>
            <a:r>
              <a:rPr lang="en-GB" dirty="0"/>
              <a:t> such as minerals and metals, oil, gas and timber, among others, </a:t>
            </a:r>
            <a:r>
              <a:rPr lang="en-GB" b="1" i="1" dirty="0">
                <a:solidFill>
                  <a:srgbClr val="095184"/>
                </a:solidFill>
              </a:rPr>
              <a:t>continues to be a matter of grave concern to the Special Rapporteur</a:t>
            </a:r>
            <a:r>
              <a:rPr lang="en-GB" dirty="0"/>
              <a:t>. It has compelled her to look more deeply into international investment regimes and how they interact with the respect or violation of the human rights of indigenous peoples. International investment treaties or agreements are instruments that primarily provide legal protection to foreign investors in relation to their investments in host States.” </a:t>
            </a:r>
            <a:endParaRPr lang="lv-LV" dirty="0"/>
          </a:p>
          <a:p>
            <a:pPr marL="0" indent="0" algn="just">
              <a:lnSpc>
                <a:spcPct val="134000"/>
              </a:lnSpc>
              <a:buNone/>
            </a:pPr>
            <a:r>
              <a:rPr lang="en-GB" dirty="0"/>
              <a:t>However, they have significant impact on local communities, including indigenous peoples. </a:t>
            </a:r>
          </a:p>
        </p:txBody>
      </p:sp>
    </p:spTree>
    <p:extLst>
      <p:ext uri="{BB962C8B-B14F-4D97-AF65-F5344CB8AC3E}">
        <p14:creationId xmlns:p14="http://schemas.microsoft.com/office/powerpoint/2010/main" val="2383639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2DE35-7101-494D-83BC-2675E041DE01}"/>
              </a:ext>
            </a:extLst>
          </p:cNvPr>
          <p:cNvSpPr>
            <a:spLocks noGrp="1"/>
          </p:cNvSpPr>
          <p:nvPr>
            <p:ph type="title"/>
          </p:nvPr>
        </p:nvSpPr>
        <p:spPr/>
        <p:txBody>
          <a:bodyPr>
            <a:normAutofit/>
          </a:bodyPr>
          <a:lstStyle/>
          <a:p>
            <a:r>
              <a:rPr lang="en-GB" dirty="0"/>
              <a:t>Functioning of Investment Protection Regime and concerns raised by reports by the UN </a:t>
            </a:r>
            <a:r>
              <a:rPr lang="lv-LV" dirty="0"/>
              <a:t>SR</a:t>
            </a:r>
            <a:endParaRPr lang="en-GB" dirty="0"/>
          </a:p>
        </p:txBody>
      </p:sp>
      <p:sp>
        <p:nvSpPr>
          <p:cNvPr id="3" name="Content Placeholder 2">
            <a:extLst>
              <a:ext uri="{FF2B5EF4-FFF2-40B4-BE49-F238E27FC236}">
                <a16:creationId xmlns:a16="http://schemas.microsoft.com/office/drawing/2014/main" id="{B3541451-D40B-44AB-AAAB-38732ABFD3F5}"/>
              </a:ext>
            </a:extLst>
          </p:cNvPr>
          <p:cNvSpPr>
            <a:spLocks noGrp="1"/>
          </p:cNvSpPr>
          <p:nvPr>
            <p:ph idx="1"/>
          </p:nvPr>
        </p:nvSpPr>
        <p:spPr>
          <a:xfrm>
            <a:off x="514350" y="1825625"/>
            <a:ext cx="10515600" cy="4667250"/>
          </a:xfrm>
        </p:spPr>
        <p:txBody>
          <a:bodyPr>
            <a:normAutofit fontScale="92500" lnSpcReduction="10000"/>
          </a:bodyPr>
          <a:lstStyle/>
          <a:p>
            <a:pPr marL="0" indent="0" algn="just">
              <a:buNone/>
            </a:pPr>
            <a:r>
              <a:rPr lang="en-GB" b="1" dirty="0"/>
              <a:t>Main aspects: </a:t>
            </a:r>
          </a:p>
          <a:p>
            <a:pPr algn="just"/>
            <a:r>
              <a:rPr lang="en-GB" dirty="0"/>
              <a:t>The idea of </a:t>
            </a:r>
            <a:r>
              <a:rPr lang="lv-LV" dirty="0"/>
              <a:t>i</a:t>
            </a:r>
            <a:r>
              <a:rPr lang="en-GB" dirty="0" err="1"/>
              <a:t>nvestor</a:t>
            </a:r>
            <a:r>
              <a:rPr lang="en-GB" dirty="0"/>
              <a:t>-state dispute settlement</a:t>
            </a:r>
            <a:r>
              <a:rPr lang="lv-LV" dirty="0"/>
              <a:t> (ISDS)</a:t>
            </a:r>
            <a:r>
              <a:rPr lang="en-GB" dirty="0"/>
              <a:t>: in an expedited manner address essentially commercial disputes by impartial and highly specialized tribunal (with an emphasis on expertise in economic law).</a:t>
            </a:r>
          </a:p>
          <a:p>
            <a:pPr algn="just"/>
            <a:r>
              <a:rPr lang="en-GB" dirty="0"/>
              <a:t>Neoliberalism at the bottom of the idea and legitimization of the foreign investment protection regime, namely an ‘economic paradigm that champions the power of market forces and argues, if left unregulated, markets will deliver global development’ </a:t>
            </a:r>
            <a:br>
              <a:rPr lang="lv-LV" dirty="0"/>
            </a:br>
            <a:r>
              <a:rPr lang="en-GB" sz="1900" i="1" dirty="0"/>
              <a:t>(see UN 2015 Report</a:t>
            </a:r>
            <a:r>
              <a:rPr lang="lv-LV" sz="1900" i="1" dirty="0"/>
              <a:t> on the reading list</a:t>
            </a:r>
            <a:r>
              <a:rPr lang="en-GB" sz="1900" i="1" dirty="0"/>
              <a:t>, paras. [62]-[63]). </a:t>
            </a:r>
            <a:endParaRPr lang="en-GB" i="1" dirty="0"/>
          </a:p>
          <a:p>
            <a:pPr marL="0" indent="0" algn="just">
              <a:buNone/>
            </a:pPr>
            <a:endParaRPr lang="en-GB" dirty="0"/>
          </a:p>
        </p:txBody>
      </p:sp>
    </p:spTree>
    <p:extLst>
      <p:ext uri="{BB962C8B-B14F-4D97-AF65-F5344CB8AC3E}">
        <p14:creationId xmlns:p14="http://schemas.microsoft.com/office/powerpoint/2010/main" val="11310164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2DE35-7101-494D-83BC-2675E041DE01}"/>
              </a:ext>
            </a:extLst>
          </p:cNvPr>
          <p:cNvSpPr>
            <a:spLocks noGrp="1"/>
          </p:cNvSpPr>
          <p:nvPr>
            <p:ph type="title"/>
          </p:nvPr>
        </p:nvSpPr>
        <p:spPr/>
        <p:txBody>
          <a:bodyPr>
            <a:normAutofit/>
          </a:bodyPr>
          <a:lstStyle/>
          <a:p>
            <a:r>
              <a:rPr lang="en-GB" dirty="0"/>
              <a:t>Functioning of Investment Protection Regime and concerns raised by reports by the UN </a:t>
            </a:r>
            <a:r>
              <a:rPr lang="lv-LV" dirty="0"/>
              <a:t>SR</a:t>
            </a:r>
            <a:endParaRPr lang="en-GB" dirty="0"/>
          </a:p>
        </p:txBody>
      </p:sp>
      <p:sp>
        <p:nvSpPr>
          <p:cNvPr id="3" name="Content Placeholder 2">
            <a:extLst>
              <a:ext uri="{FF2B5EF4-FFF2-40B4-BE49-F238E27FC236}">
                <a16:creationId xmlns:a16="http://schemas.microsoft.com/office/drawing/2014/main" id="{B3541451-D40B-44AB-AAAB-38732ABFD3F5}"/>
              </a:ext>
            </a:extLst>
          </p:cNvPr>
          <p:cNvSpPr>
            <a:spLocks noGrp="1"/>
          </p:cNvSpPr>
          <p:nvPr>
            <p:ph idx="1"/>
          </p:nvPr>
        </p:nvSpPr>
        <p:spPr>
          <a:xfrm>
            <a:off x="514350" y="1990012"/>
            <a:ext cx="10515600" cy="4667250"/>
          </a:xfrm>
        </p:spPr>
        <p:txBody>
          <a:bodyPr>
            <a:normAutofit/>
          </a:bodyPr>
          <a:lstStyle/>
          <a:p>
            <a:pPr marL="0" indent="0" algn="just">
              <a:buNone/>
            </a:pPr>
            <a:r>
              <a:rPr lang="en-GB" b="1" i="1" dirty="0">
                <a:solidFill>
                  <a:srgbClr val="095184"/>
                </a:solidFill>
              </a:rPr>
              <a:t>Current functioning of the foreign investment protection</a:t>
            </a:r>
            <a:r>
              <a:rPr lang="en-GB" dirty="0"/>
              <a:t>, in words of the UN Rapporteur </a:t>
            </a:r>
            <a:r>
              <a:rPr lang="en-GB" b="1" i="1" dirty="0">
                <a:solidFill>
                  <a:srgbClr val="095184"/>
                </a:solidFill>
              </a:rPr>
              <a:t>‘may obscure the vested interests and important human and indigenous rights implications of international investment and free trade regimes’</a:t>
            </a:r>
            <a:r>
              <a:rPr lang="en-GB" dirty="0"/>
              <a:t>, ‘and gives little weight to whether that leads to a reduction in inequality or alleviates poverty, including among indigenous peoples’. </a:t>
            </a:r>
          </a:p>
        </p:txBody>
      </p:sp>
    </p:spTree>
    <p:extLst>
      <p:ext uri="{BB962C8B-B14F-4D97-AF65-F5344CB8AC3E}">
        <p14:creationId xmlns:p14="http://schemas.microsoft.com/office/powerpoint/2010/main" val="1089678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E39605-27B4-4277-929A-5BF812F9207A}"/>
              </a:ext>
            </a:extLst>
          </p:cNvPr>
          <p:cNvSpPr>
            <a:spLocks noGrp="1"/>
          </p:cNvSpPr>
          <p:nvPr>
            <p:ph idx="1"/>
          </p:nvPr>
        </p:nvSpPr>
        <p:spPr>
          <a:xfrm>
            <a:off x="524624" y="643606"/>
            <a:ext cx="10515600" cy="5570788"/>
          </a:xfrm>
        </p:spPr>
        <p:txBody>
          <a:bodyPr>
            <a:normAutofit fontScale="92500"/>
          </a:bodyPr>
          <a:lstStyle/>
          <a:p>
            <a:pPr marL="0" indent="0">
              <a:buNone/>
            </a:pPr>
            <a:r>
              <a:rPr lang="en-GB" dirty="0"/>
              <a:t>International investment agreements (IIAs) seek to provide substantive rights to investors that protect against </a:t>
            </a:r>
            <a:r>
              <a:rPr lang="en-GB" dirty="0" err="1"/>
              <a:t>expropriatory</a:t>
            </a:r>
            <a:r>
              <a:rPr lang="en-GB" dirty="0"/>
              <a:t>, unfair and discriminatory conduct by States hosting investment projects. </a:t>
            </a:r>
            <a:endParaRPr lang="lv-LV" dirty="0"/>
          </a:p>
          <a:p>
            <a:pPr marL="0" indent="0">
              <a:buNone/>
            </a:pPr>
            <a:endParaRPr lang="lv-LV" dirty="0"/>
          </a:p>
          <a:p>
            <a:pPr marL="0" indent="0">
              <a:buNone/>
            </a:pPr>
            <a:r>
              <a:rPr lang="en-GB" dirty="0"/>
              <a:t>Main concern for arbitral tribunals is whether IIA is violated by a State, namely whether there is</a:t>
            </a:r>
            <a:r>
              <a:rPr lang="lv-LV" dirty="0"/>
              <a:t>:</a:t>
            </a:r>
          </a:p>
          <a:p>
            <a:r>
              <a:rPr lang="en-GB" dirty="0"/>
              <a:t>jurisdiction/admissibility</a:t>
            </a:r>
            <a:endParaRPr lang="lv-LV" dirty="0"/>
          </a:p>
          <a:p>
            <a:r>
              <a:rPr lang="en-GB" dirty="0"/>
              <a:t>existence of an investment</a:t>
            </a:r>
            <a:endParaRPr lang="lv-LV" dirty="0"/>
          </a:p>
          <a:p>
            <a:r>
              <a:rPr lang="en-GB" dirty="0"/>
              <a:t>whether a State has breached one of the open-ended investment protection guarantees</a:t>
            </a:r>
            <a:endParaRPr lang="en-GB" i="1" dirty="0"/>
          </a:p>
        </p:txBody>
      </p:sp>
    </p:spTree>
    <p:extLst>
      <p:ext uri="{BB962C8B-B14F-4D97-AF65-F5344CB8AC3E}">
        <p14:creationId xmlns:p14="http://schemas.microsoft.com/office/powerpoint/2010/main" val="581029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3F210-2EA5-436E-B2DE-815C7FB9C4E3}"/>
              </a:ext>
            </a:extLst>
          </p:cNvPr>
          <p:cNvSpPr>
            <a:spLocks noGrp="1"/>
          </p:cNvSpPr>
          <p:nvPr>
            <p:ph type="title"/>
          </p:nvPr>
        </p:nvSpPr>
        <p:spPr/>
        <p:txBody>
          <a:bodyPr/>
          <a:lstStyle/>
          <a:p>
            <a:r>
              <a:rPr lang="lv-LV" dirty="0"/>
              <a:t>Open-ended investment protection guarantees</a:t>
            </a:r>
            <a:endParaRPr lang="en-GB" dirty="0"/>
          </a:p>
        </p:txBody>
      </p:sp>
      <p:sp>
        <p:nvSpPr>
          <p:cNvPr id="3" name="Content Placeholder 2">
            <a:extLst>
              <a:ext uri="{FF2B5EF4-FFF2-40B4-BE49-F238E27FC236}">
                <a16:creationId xmlns:a16="http://schemas.microsoft.com/office/drawing/2014/main" id="{97811100-44C1-4C6F-A207-C5CC618CC545}"/>
              </a:ext>
            </a:extLst>
          </p:cNvPr>
          <p:cNvSpPr>
            <a:spLocks noGrp="1"/>
          </p:cNvSpPr>
          <p:nvPr>
            <p:ph idx="1"/>
          </p:nvPr>
        </p:nvSpPr>
        <p:spPr>
          <a:xfrm>
            <a:off x="514350" y="1825625"/>
            <a:ext cx="10515600" cy="4667250"/>
          </a:xfrm>
        </p:spPr>
        <p:txBody>
          <a:bodyPr>
            <a:normAutofit fontScale="77500" lnSpcReduction="20000"/>
          </a:bodyPr>
          <a:lstStyle/>
          <a:p>
            <a:pPr marL="514350" indent="-514350">
              <a:buFont typeface="+mj-lt"/>
              <a:buAutoNum type="arabicPeriod"/>
            </a:pPr>
            <a:r>
              <a:rPr lang="en-GB" dirty="0"/>
              <a:t>Fair and Equitable Treatment (hereinafter – FET), including an important sub-element of FET – legitimate expectations of investors;  </a:t>
            </a:r>
          </a:p>
          <a:p>
            <a:pPr marL="514350" indent="-514350">
              <a:buFont typeface="+mj-lt"/>
              <a:buAutoNum type="arabicPeriod"/>
            </a:pPr>
            <a:r>
              <a:rPr lang="en-GB" dirty="0"/>
              <a:t>Full Protection and Security Treatment (hereinafter – FPT);</a:t>
            </a:r>
          </a:p>
          <a:p>
            <a:pPr marL="514350" indent="-514350">
              <a:buFont typeface="+mj-lt"/>
              <a:buAutoNum type="arabicPeriod"/>
            </a:pPr>
            <a:r>
              <a:rPr lang="lv-LV" dirty="0"/>
              <a:t>I</a:t>
            </a:r>
            <a:r>
              <a:rPr lang="en-GB" dirty="0" err="1"/>
              <a:t>ndirect</a:t>
            </a:r>
            <a:r>
              <a:rPr lang="en-GB" dirty="0"/>
              <a:t> expropriation and whether a fair market value was paid to an investor for an expropriated property; </a:t>
            </a:r>
          </a:p>
          <a:p>
            <a:pPr marL="514350" indent="-514350">
              <a:buFont typeface="+mj-lt"/>
              <a:buAutoNum type="arabicPeriod"/>
            </a:pPr>
            <a:r>
              <a:rPr lang="lv-LV" dirty="0"/>
              <a:t>S</a:t>
            </a:r>
            <a:r>
              <a:rPr lang="en-GB" dirty="0" err="1"/>
              <a:t>uch</a:t>
            </a:r>
            <a:r>
              <a:rPr lang="en-GB" dirty="0"/>
              <a:t> non discrimination clauses as Most Favoured Nations treatment and National Treatment; and</a:t>
            </a:r>
          </a:p>
          <a:p>
            <a:pPr marL="514350" indent="-514350">
              <a:buFont typeface="+mj-lt"/>
              <a:buAutoNum type="arabicPeriod"/>
            </a:pPr>
            <a:r>
              <a:rPr lang="lv-LV" dirty="0"/>
              <a:t>W</a:t>
            </a:r>
            <a:r>
              <a:rPr lang="en-GB" dirty="0" err="1"/>
              <a:t>hether</a:t>
            </a:r>
            <a:r>
              <a:rPr lang="en-GB" dirty="0"/>
              <a:t> compensation is to be paid based on an IIA breach. </a:t>
            </a:r>
            <a:endParaRPr lang="lv-LV" dirty="0"/>
          </a:p>
          <a:p>
            <a:pPr marL="0" indent="0">
              <a:buNone/>
            </a:pPr>
            <a:endParaRPr lang="lv-LV" dirty="0"/>
          </a:p>
          <a:p>
            <a:pPr marL="0" indent="0">
              <a:buNone/>
            </a:pPr>
            <a:r>
              <a:rPr lang="en-GB" i="1" dirty="0"/>
              <a:t>Unlike other regimes of public international law or most domestic law systems, investment protection regime permits shareholders’ claims for reflective loss. </a:t>
            </a:r>
          </a:p>
        </p:txBody>
      </p:sp>
      <p:cxnSp>
        <p:nvCxnSpPr>
          <p:cNvPr id="5" name="Straight Connector 4">
            <a:extLst>
              <a:ext uri="{FF2B5EF4-FFF2-40B4-BE49-F238E27FC236}">
                <a16:creationId xmlns:a16="http://schemas.microsoft.com/office/drawing/2014/main" id="{C2EF8AC6-7B12-41D7-952D-7E981F03462F}"/>
              </a:ext>
            </a:extLst>
          </p:cNvPr>
          <p:cNvCxnSpPr/>
          <p:nvPr/>
        </p:nvCxnSpPr>
        <p:spPr>
          <a:xfrm>
            <a:off x="606175" y="5363110"/>
            <a:ext cx="9965933" cy="0"/>
          </a:xfrm>
          <a:prstGeom prst="line">
            <a:avLst/>
          </a:prstGeom>
          <a:ln w="28575">
            <a:solidFill>
              <a:srgbClr val="09518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89869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3F2531-7398-47E2-92BF-A91393F613F7}"/>
              </a:ext>
            </a:extLst>
          </p:cNvPr>
          <p:cNvSpPr>
            <a:spLocks noGrp="1"/>
          </p:cNvSpPr>
          <p:nvPr>
            <p:ph type="title"/>
          </p:nvPr>
        </p:nvSpPr>
        <p:spPr/>
        <p:txBody>
          <a:bodyPr>
            <a:noAutofit/>
          </a:bodyPr>
          <a:lstStyle/>
          <a:p>
            <a:r>
              <a:rPr lang="en-GB" sz="2800" dirty="0"/>
              <a:t>Key problem-elements of investor-state dispute settlement mechanisms (ISDS) regarding indigenous community</a:t>
            </a:r>
          </a:p>
        </p:txBody>
      </p:sp>
      <p:sp>
        <p:nvSpPr>
          <p:cNvPr id="3" name="Content Placeholder 2">
            <a:extLst>
              <a:ext uri="{FF2B5EF4-FFF2-40B4-BE49-F238E27FC236}">
                <a16:creationId xmlns:a16="http://schemas.microsoft.com/office/drawing/2014/main" id="{76A0A6F7-6F06-4995-9862-5A40BD2B5F49}"/>
              </a:ext>
            </a:extLst>
          </p:cNvPr>
          <p:cNvSpPr>
            <a:spLocks noGrp="1"/>
          </p:cNvSpPr>
          <p:nvPr>
            <p:ph idx="1"/>
          </p:nvPr>
        </p:nvSpPr>
        <p:spPr>
          <a:xfrm>
            <a:off x="514350" y="1825625"/>
            <a:ext cx="10437902" cy="4351338"/>
          </a:xfrm>
        </p:spPr>
        <p:txBody>
          <a:bodyPr>
            <a:normAutofit/>
          </a:bodyPr>
          <a:lstStyle/>
          <a:p>
            <a:r>
              <a:rPr lang="lv-LV" sz="2400" dirty="0"/>
              <a:t>F</a:t>
            </a:r>
            <a:r>
              <a:rPr lang="en-GB" sz="2400" dirty="0" err="1"/>
              <a:t>oreign</a:t>
            </a:r>
            <a:r>
              <a:rPr lang="en-GB" sz="2400" dirty="0"/>
              <a:t> investment projects and disputes may and has impact on third parties that have no access to a procedure to defend their interests (access possible only as amicus curiae if a tribunal permits);</a:t>
            </a:r>
            <a:endParaRPr lang="lv-LV" sz="2400" dirty="0"/>
          </a:p>
          <a:p>
            <a:r>
              <a:rPr lang="lv-LV" sz="2400" dirty="0"/>
              <a:t>S</a:t>
            </a:r>
            <a:r>
              <a:rPr lang="en-GB" sz="2400" dirty="0" err="1"/>
              <a:t>tates</a:t>
            </a:r>
            <a:r>
              <a:rPr lang="en-GB" sz="2400" dirty="0"/>
              <a:t> have a very limited ability to submit counterclaims against investors and tribunals typically have a narrow reading of jurisdiction and applicable law, e.g., attempts to refer to ILO Conventions on indigenous rights by states have mostly failed </a:t>
            </a:r>
            <a:br>
              <a:rPr lang="lv-LV" sz="2400" dirty="0"/>
            </a:br>
            <a:r>
              <a:rPr lang="en-GB" sz="1600" i="1" dirty="0"/>
              <a:t>(see, for instance, Bear Creek v. Peru partially dissenting opinion by Philippe Sands on ILO Indigenous and Tribal Peoples Convention, 1989 as potentially applicable to interpret scope of loose investment treaty standards for investment protection).</a:t>
            </a:r>
            <a:endParaRPr lang="lv-LV" sz="2400" i="1" dirty="0"/>
          </a:p>
        </p:txBody>
      </p:sp>
    </p:spTree>
    <p:extLst>
      <p:ext uri="{BB962C8B-B14F-4D97-AF65-F5344CB8AC3E}">
        <p14:creationId xmlns:p14="http://schemas.microsoft.com/office/powerpoint/2010/main" val="21937968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9E20B-D1D4-4AA7-8B92-78EF69A498F7}"/>
              </a:ext>
            </a:extLst>
          </p:cNvPr>
          <p:cNvSpPr>
            <a:spLocks noGrp="1"/>
          </p:cNvSpPr>
          <p:nvPr>
            <p:ph type="title"/>
          </p:nvPr>
        </p:nvSpPr>
        <p:spPr/>
        <p:txBody>
          <a:bodyPr/>
          <a:lstStyle/>
          <a:p>
            <a:r>
              <a:rPr lang="en-GB" dirty="0"/>
              <a:t>Report of the Special Rapporteur on the rights of indigenous peoples</a:t>
            </a:r>
            <a:r>
              <a:rPr lang="lv-LV" dirty="0"/>
              <a:t> (2016)</a:t>
            </a:r>
            <a:endParaRPr lang="en-GB" dirty="0"/>
          </a:p>
        </p:txBody>
      </p:sp>
      <p:sp>
        <p:nvSpPr>
          <p:cNvPr id="3" name="Content Placeholder 2">
            <a:extLst>
              <a:ext uri="{FF2B5EF4-FFF2-40B4-BE49-F238E27FC236}">
                <a16:creationId xmlns:a16="http://schemas.microsoft.com/office/drawing/2014/main" id="{0A17740C-4C76-44BA-83BD-FE3DDA0068AD}"/>
              </a:ext>
            </a:extLst>
          </p:cNvPr>
          <p:cNvSpPr>
            <a:spLocks noGrp="1"/>
          </p:cNvSpPr>
          <p:nvPr>
            <p:ph idx="1"/>
          </p:nvPr>
        </p:nvSpPr>
        <p:spPr/>
        <p:txBody>
          <a:bodyPr>
            <a:normAutofit fontScale="92500"/>
          </a:bodyPr>
          <a:lstStyle/>
          <a:p>
            <a:pPr marL="0" indent="0">
              <a:buNone/>
            </a:pPr>
            <a:r>
              <a:rPr lang="en-GB" i="1" dirty="0"/>
              <a:t>“Firstly, in all of the cases where an award was issued, international human rights law as it pertains to indigenous peoples’ rights was not considered a source of applicable law. With the exception of Glamis Gold v. United States, indigenous peoples’ rights and interests were effectively ignored by tribunals and considered immaterial to proceedings, despite the fact that violations of their rights and efforts to assert them had been core issues underpinning the disputes in question, and the decisions could have had potentially profound impacts on their rights and well-being”. </a:t>
            </a:r>
          </a:p>
        </p:txBody>
      </p:sp>
    </p:spTree>
    <p:extLst>
      <p:ext uri="{BB962C8B-B14F-4D97-AF65-F5344CB8AC3E}">
        <p14:creationId xmlns:p14="http://schemas.microsoft.com/office/powerpoint/2010/main" val="4019269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5699D-97BE-4D65-9DC3-A71EAE93FD8B}"/>
              </a:ext>
            </a:extLst>
          </p:cNvPr>
          <p:cNvSpPr>
            <a:spLocks noGrp="1"/>
          </p:cNvSpPr>
          <p:nvPr>
            <p:ph type="title"/>
          </p:nvPr>
        </p:nvSpPr>
        <p:spPr/>
        <p:txBody>
          <a:bodyPr>
            <a:normAutofit fontScale="90000"/>
          </a:bodyPr>
          <a:lstStyle/>
          <a:p>
            <a:r>
              <a:rPr lang="en-GB" dirty="0"/>
              <a:t>Sustainable development aspect of foreign investment protection and indigenous rights protection</a:t>
            </a:r>
          </a:p>
        </p:txBody>
      </p:sp>
      <p:sp>
        <p:nvSpPr>
          <p:cNvPr id="3" name="Content Placeholder 2">
            <a:extLst>
              <a:ext uri="{FF2B5EF4-FFF2-40B4-BE49-F238E27FC236}">
                <a16:creationId xmlns:a16="http://schemas.microsoft.com/office/drawing/2014/main" id="{1A2DD152-BA3C-4D1E-B2BF-878020E923AB}"/>
              </a:ext>
            </a:extLst>
          </p:cNvPr>
          <p:cNvSpPr>
            <a:spLocks noGrp="1"/>
          </p:cNvSpPr>
          <p:nvPr>
            <p:ph idx="1"/>
          </p:nvPr>
        </p:nvSpPr>
        <p:spPr/>
        <p:txBody>
          <a:bodyPr>
            <a:normAutofit fontScale="85000" lnSpcReduction="20000"/>
          </a:bodyPr>
          <a:lstStyle/>
          <a:p>
            <a:pPr marL="0" indent="0">
              <a:buNone/>
            </a:pPr>
            <a:r>
              <a:rPr lang="en-GB" b="1" dirty="0"/>
              <a:t>UN Report 2015: </a:t>
            </a:r>
          </a:p>
          <a:p>
            <a:pPr marL="0" indent="0">
              <a:buNone/>
            </a:pPr>
            <a:r>
              <a:rPr lang="en-GB" dirty="0"/>
              <a:t>“International investment agreements can have serious impacts on indigenous peoples’ rights as a result of three main interrelated issues: </a:t>
            </a:r>
          </a:p>
          <a:p>
            <a:pPr marL="0" indent="0">
              <a:buNone/>
            </a:pPr>
            <a:r>
              <a:rPr lang="en-GB" dirty="0"/>
              <a:t>(a) the failure to adequately address human rights in the preambles and substantive provisions of such agreements; </a:t>
            </a:r>
          </a:p>
          <a:p>
            <a:pPr marL="0" indent="0">
              <a:buNone/>
            </a:pPr>
            <a:r>
              <a:rPr lang="en-GB" dirty="0"/>
              <a:t>(b) the actual or perceived threat of enforcement of investor protections under investor- State dispute settlement arbitration, leading to regulatory chill; and </a:t>
            </a:r>
          </a:p>
          <a:p>
            <a:pPr marL="0" indent="0">
              <a:buNone/>
            </a:pPr>
            <a:r>
              <a:rPr lang="en-GB" dirty="0"/>
              <a:t>(c) the exclusion of indigenous peoples from the drafting, negotiation and approval processes of agreements and from the settlement of disputes.”</a:t>
            </a:r>
          </a:p>
        </p:txBody>
      </p:sp>
    </p:spTree>
    <p:extLst>
      <p:ext uri="{BB962C8B-B14F-4D97-AF65-F5344CB8AC3E}">
        <p14:creationId xmlns:p14="http://schemas.microsoft.com/office/powerpoint/2010/main" val="8328288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6566</TotalTime>
  <Words>1080</Words>
  <Application>Microsoft Office PowerPoint</Application>
  <PresentationFormat>Widescreen</PresentationFormat>
  <Paragraphs>59</Paragraphs>
  <Slides>14</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International investment protection law and its interaction with indigenous peoples’ rights</vt:lpstr>
      <vt:lpstr>As an introduction</vt:lpstr>
      <vt:lpstr>Functioning of Investment Protection Regime and concerns raised by reports by the UN SR</vt:lpstr>
      <vt:lpstr>Functioning of Investment Protection Regime and concerns raised by reports by the UN SR</vt:lpstr>
      <vt:lpstr>PowerPoint Presentation</vt:lpstr>
      <vt:lpstr>Open-ended investment protection guarantees</vt:lpstr>
      <vt:lpstr>Key problem-elements of investor-state dispute settlement mechanisms (ISDS) regarding indigenous community</vt:lpstr>
      <vt:lpstr>Report of the Special Rapporteur on the rights of indigenous peoples (2016)</vt:lpstr>
      <vt:lpstr>Sustainable development aspect of foreign investment protection and indigenous rights protection</vt:lpstr>
      <vt:lpstr>Concern areas</vt:lpstr>
      <vt:lpstr>Concern areas</vt:lpstr>
      <vt:lpstr>Concern areas</vt:lpstr>
      <vt:lpstr>A key problem</vt:lpstr>
      <vt:lpstr>International investment protection law and its interaction with indigenous peoples’ rights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Anastasija Aleksejeva</dc:creator>
  <cp:lastModifiedBy>User</cp:lastModifiedBy>
  <cp:revision>82</cp:revision>
  <dcterms:created xsi:type="dcterms:W3CDTF">2019-10-03T08:03:04Z</dcterms:created>
  <dcterms:modified xsi:type="dcterms:W3CDTF">2020-12-28T19:57:49Z</dcterms:modified>
</cp:coreProperties>
</file>