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2" r:id="rId3"/>
    <p:sldId id="259" r:id="rId4"/>
    <p:sldId id="260" r:id="rId5"/>
    <p:sldId id="263" r:id="rId6"/>
    <p:sldId id="261" r:id="rId7"/>
    <p:sldId id="264" r:id="rId8"/>
    <p:sldId id="265" r:id="rId9"/>
    <p:sldId id="266" r:id="rId10"/>
    <p:sldId id="267" r:id="rId11"/>
    <p:sldId id="258"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C41927"/>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28/12/2020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28.12.2020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Seminar: case studies for in-class discussion</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E5FCE-1536-4B75-9AF3-F0FB5E2AB523}"/>
              </a:ext>
            </a:extLst>
          </p:cNvPr>
          <p:cNvSpPr>
            <a:spLocks noGrp="1"/>
          </p:cNvSpPr>
          <p:nvPr>
            <p:ph type="title"/>
          </p:nvPr>
        </p:nvSpPr>
        <p:spPr/>
        <p:txBody>
          <a:bodyPr/>
          <a:lstStyle/>
          <a:p>
            <a:r>
              <a:rPr lang="en-GB" dirty="0"/>
              <a:t>Grand River Enterprise Six Nations, Ltd. v. the United States (2011)</a:t>
            </a:r>
          </a:p>
        </p:txBody>
      </p:sp>
      <p:sp>
        <p:nvSpPr>
          <p:cNvPr id="3" name="Content Placeholder 2">
            <a:extLst>
              <a:ext uri="{FF2B5EF4-FFF2-40B4-BE49-F238E27FC236}">
                <a16:creationId xmlns:a16="http://schemas.microsoft.com/office/drawing/2014/main" id="{5222A2EF-CCB0-45EE-97A1-B5B3B6B02E7E}"/>
              </a:ext>
            </a:extLst>
          </p:cNvPr>
          <p:cNvSpPr>
            <a:spLocks noGrp="1"/>
          </p:cNvSpPr>
          <p:nvPr>
            <p:ph idx="1"/>
          </p:nvPr>
        </p:nvSpPr>
        <p:spPr/>
        <p:txBody>
          <a:bodyPr>
            <a:normAutofit/>
          </a:bodyPr>
          <a:lstStyle/>
          <a:p>
            <a:pPr marL="0" indent="0">
              <a:buNone/>
            </a:pPr>
            <a:r>
              <a:rPr lang="en-GB" dirty="0"/>
              <a:t> As the enterprise was owned by individuals, the tribunal held that it did not have to address the issue of prior consultation. It did, however, add that a good case could be made that consultations should have occurred with governments of the native American tribes or nations in the United States.</a:t>
            </a:r>
          </a:p>
        </p:txBody>
      </p:sp>
    </p:spTree>
    <p:extLst>
      <p:ext uri="{BB962C8B-B14F-4D97-AF65-F5344CB8AC3E}">
        <p14:creationId xmlns:p14="http://schemas.microsoft.com/office/powerpoint/2010/main" val="1608220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694" y="863700"/>
            <a:ext cx="10378611" cy="2822824"/>
          </a:xfrm>
        </p:spPr>
        <p:txBody>
          <a:bodyPr>
            <a:noAutofit/>
          </a:bodyPr>
          <a:lstStyle/>
          <a:p>
            <a:r>
              <a:rPr lang="en-GB" sz="3600" dirty="0"/>
              <a:t>Seminar: case studies for in-class discussion</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38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86FEB-855F-4E76-8CF4-D1C1B049962F}"/>
              </a:ext>
            </a:extLst>
          </p:cNvPr>
          <p:cNvSpPr>
            <a:spLocks noGrp="1"/>
          </p:cNvSpPr>
          <p:nvPr>
            <p:ph type="title"/>
          </p:nvPr>
        </p:nvSpPr>
        <p:spPr/>
        <p:txBody>
          <a:bodyPr/>
          <a:lstStyle/>
          <a:p>
            <a:r>
              <a:rPr lang="en-GB" dirty="0"/>
              <a:t>Questions for reflection</a:t>
            </a:r>
          </a:p>
        </p:txBody>
      </p:sp>
      <p:sp>
        <p:nvSpPr>
          <p:cNvPr id="3" name="Content Placeholder 2">
            <a:extLst>
              <a:ext uri="{FF2B5EF4-FFF2-40B4-BE49-F238E27FC236}">
                <a16:creationId xmlns:a16="http://schemas.microsoft.com/office/drawing/2014/main" id="{D52DA4C9-C881-49CE-8640-5DEEF9D79A10}"/>
              </a:ext>
            </a:extLst>
          </p:cNvPr>
          <p:cNvSpPr>
            <a:spLocks noGrp="1"/>
          </p:cNvSpPr>
          <p:nvPr>
            <p:ph idx="1"/>
          </p:nvPr>
        </p:nvSpPr>
        <p:spPr/>
        <p:txBody>
          <a:bodyPr/>
          <a:lstStyle/>
          <a:p>
            <a:r>
              <a:rPr lang="en-GB" dirty="0"/>
              <a:t>Identify the core of the case, what was the main issue / the main legal question?</a:t>
            </a:r>
          </a:p>
          <a:p>
            <a:r>
              <a:rPr lang="en-GB" dirty="0"/>
              <a:t>What were the positions and the reasoning of the parties? </a:t>
            </a:r>
          </a:p>
          <a:p>
            <a:r>
              <a:rPr lang="en-GB" dirty="0"/>
              <a:t>How do you evaluate the final outcome (if applicable)? Do you (dis)agree with it and why? </a:t>
            </a:r>
          </a:p>
        </p:txBody>
      </p:sp>
    </p:spTree>
    <p:extLst>
      <p:ext uri="{BB962C8B-B14F-4D97-AF65-F5344CB8AC3E}">
        <p14:creationId xmlns:p14="http://schemas.microsoft.com/office/powerpoint/2010/main" val="1056400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84CC8-0E59-4B7B-A1EA-06993E48DECD}"/>
              </a:ext>
            </a:extLst>
          </p:cNvPr>
          <p:cNvSpPr>
            <a:spLocks noGrp="1"/>
          </p:cNvSpPr>
          <p:nvPr>
            <p:ph type="title"/>
          </p:nvPr>
        </p:nvSpPr>
        <p:spPr/>
        <p:txBody>
          <a:bodyPr>
            <a:normAutofit fontScale="90000"/>
          </a:bodyPr>
          <a:lstStyle/>
          <a:p>
            <a:r>
              <a:rPr lang="en-GB" dirty="0"/>
              <a:t>Chevron Corporation and Texaco Petroleum Company v. The Republic of Ecuador (II) (PCA Case No. 2009-23)</a:t>
            </a:r>
          </a:p>
        </p:txBody>
      </p:sp>
      <p:sp>
        <p:nvSpPr>
          <p:cNvPr id="3" name="Content Placeholder 2">
            <a:extLst>
              <a:ext uri="{FF2B5EF4-FFF2-40B4-BE49-F238E27FC236}">
                <a16:creationId xmlns:a16="http://schemas.microsoft.com/office/drawing/2014/main" id="{C561A34A-C706-4A6B-8764-2BD96412157B}"/>
              </a:ext>
            </a:extLst>
          </p:cNvPr>
          <p:cNvSpPr>
            <a:spLocks noGrp="1"/>
          </p:cNvSpPr>
          <p:nvPr>
            <p:ph idx="1"/>
          </p:nvPr>
        </p:nvSpPr>
        <p:spPr>
          <a:xfrm>
            <a:off x="514350" y="1825625"/>
            <a:ext cx="10515600" cy="4667250"/>
          </a:xfrm>
        </p:spPr>
        <p:txBody>
          <a:bodyPr>
            <a:normAutofit fontScale="92500" lnSpcReduction="10000"/>
          </a:bodyPr>
          <a:lstStyle/>
          <a:p>
            <a:pPr marL="0" indent="0">
              <a:buNone/>
            </a:pPr>
            <a:r>
              <a:rPr lang="en-GB" dirty="0"/>
              <a:t>Long and complex legal dispute over environmental damage to indigenous land. Texaco, which became a subsidiary of Chevron in 2001, was accused of severe pollution of the rainforest and rivers between 1964 and 1992. </a:t>
            </a:r>
          </a:p>
          <a:p>
            <a:pPr marL="0" indent="0">
              <a:buNone/>
            </a:pPr>
            <a:r>
              <a:rPr lang="en-GB" dirty="0"/>
              <a:t>Subsequently, two groups of indigenous peoples launched class action suits. Texaco/Chevron has claimed the judgements are based on bribery and fraud and appealed the ruling in a number of Ecuadorian courts. In the so-called “Lago </a:t>
            </a:r>
            <a:r>
              <a:rPr lang="en-GB" dirty="0" err="1"/>
              <a:t>Agrio</a:t>
            </a:r>
            <a:r>
              <a:rPr lang="en-GB" dirty="0"/>
              <a:t>” judgment of 2012, the Supreme Court of Ecuador ordered Chevron and </a:t>
            </a:r>
            <a:r>
              <a:rPr lang="en-GB" dirty="0" err="1"/>
              <a:t>TexPet</a:t>
            </a:r>
            <a:r>
              <a:rPr lang="en-GB" dirty="0"/>
              <a:t> to pay USD 9.5 billion for environmental damage.</a:t>
            </a:r>
          </a:p>
        </p:txBody>
      </p:sp>
    </p:spTree>
    <p:extLst>
      <p:ext uri="{BB962C8B-B14F-4D97-AF65-F5344CB8AC3E}">
        <p14:creationId xmlns:p14="http://schemas.microsoft.com/office/powerpoint/2010/main" val="283554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86B64-D324-480B-AE4E-865565368503}"/>
              </a:ext>
            </a:extLst>
          </p:cNvPr>
          <p:cNvSpPr>
            <a:spLocks noGrp="1"/>
          </p:cNvSpPr>
          <p:nvPr>
            <p:ph type="title"/>
          </p:nvPr>
        </p:nvSpPr>
        <p:spPr/>
        <p:txBody>
          <a:bodyPr>
            <a:normAutofit fontScale="90000"/>
          </a:bodyPr>
          <a:lstStyle/>
          <a:p>
            <a:r>
              <a:rPr lang="en-GB" dirty="0"/>
              <a:t>Chevron Corporation and Texaco Petroleum Company v. The Republic of Ecuador (II) (PCA Case No. 2009-23)</a:t>
            </a:r>
          </a:p>
        </p:txBody>
      </p:sp>
      <p:sp>
        <p:nvSpPr>
          <p:cNvPr id="3" name="Content Placeholder 2">
            <a:extLst>
              <a:ext uri="{FF2B5EF4-FFF2-40B4-BE49-F238E27FC236}">
                <a16:creationId xmlns:a16="http://schemas.microsoft.com/office/drawing/2014/main" id="{6DC38F37-51AF-4637-8019-D3A2EB8EB187}"/>
              </a:ext>
            </a:extLst>
          </p:cNvPr>
          <p:cNvSpPr>
            <a:spLocks noGrp="1"/>
          </p:cNvSpPr>
          <p:nvPr>
            <p:ph idx="1"/>
          </p:nvPr>
        </p:nvSpPr>
        <p:spPr/>
        <p:txBody>
          <a:bodyPr/>
          <a:lstStyle/>
          <a:p>
            <a:pPr marL="0" indent="0">
              <a:buNone/>
            </a:pPr>
            <a:r>
              <a:rPr lang="en-GB" dirty="0"/>
              <a:t>Texaco/Chevron has made several attempts to pursue damages under the BIT (bilateral investment agreement) between the United States and Ecuador. </a:t>
            </a:r>
          </a:p>
          <a:p>
            <a:pPr marL="0" indent="0">
              <a:buNone/>
            </a:pPr>
            <a:r>
              <a:rPr lang="en-GB" dirty="0"/>
              <a:t>Ecuador has lost partial awards, this far the tribunal found breaches of umbrella clause and FET /minimum standard of treatment (denial of justice by Ecuadorian courts). Case is still pending. </a:t>
            </a:r>
          </a:p>
        </p:txBody>
      </p:sp>
    </p:spTree>
    <p:extLst>
      <p:ext uri="{BB962C8B-B14F-4D97-AF65-F5344CB8AC3E}">
        <p14:creationId xmlns:p14="http://schemas.microsoft.com/office/powerpoint/2010/main" val="369082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E5300-1E09-4D08-AC63-F3C32196B646}"/>
              </a:ext>
            </a:extLst>
          </p:cNvPr>
          <p:cNvSpPr>
            <a:spLocks noGrp="1"/>
          </p:cNvSpPr>
          <p:nvPr>
            <p:ph type="title"/>
          </p:nvPr>
        </p:nvSpPr>
        <p:spPr/>
        <p:txBody>
          <a:bodyPr/>
          <a:lstStyle/>
          <a:p>
            <a:r>
              <a:rPr lang="en-GB" dirty="0"/>
              <a:t>Bear Creek Mining Corporation v. Republic of Peru (ICSID Case No. ARB/14/21)</a:t>
            </a:r>
          </a:p>
        </p:txBody>
      </p:sp>
      <p:sp>
        <p:nvSpPr>
          <p:cNvPr id="3" name="Content Placeholder 2">
            <a:extLst>
              <a:ext uri="{FF2B5EF4-FFF2-40B4-BE49-F238E27FC236}">
                <a16:creationId xmlns:a16="http://schemas.microsoft.com/office/drawing/2014/main" id="{66812E31-1DFC-46CF-8273-D7B4A8DDD243}"/>
              </a:ext>
            </a:extLst>
          </p:cNvPr>
          <p:cNvSpPr>
            <a:spLocks noGrp="1"/>
          </p:cNvSpPr>
          <p:nvPr>
            <p:ph idx="1"/>
          </p:nvPr>
        </p:nvSpPr>
        <p:spPr/>
        <p:txBody>
          <a:bodyPr>
            <a:normAutofit/>
          </a:bodyPr>
          <a:lstStyle/>
          <a:p>
            <a:pPr marL="0" indent="0">
              <a:buNone/>
            </a:pPr>
            <a:r>
              <a:rPr lang="en-GB" dirty="0"/>
              <a:t>At issue were rights under a concession agreement concluded with the claimant to operate the Santa Ana silver mining site in Peru. Indigenous groups were concerned about the impact on Lake Titicaca and held a series of strikes and blockades. </a:t>
            </a:r>
          </a:p>
          <a:p>
            <a:pPr marL="0" indent="0">
              <a:buNone/>
            </a:pPr>
            <a:r>
              <a:rPr lang="en-GB" dirty="0"/>
              <a:t>Following that action, and the deaths of six protestors when police fired on mostly indigenous protesters opposing the project, the Government was forced to repeal the mining company’s authorization in 2011. </a:t>
            </a:r>
          </a:p>
        </p:txBody>
      </p:sp>
    </p:spTree>
    <p:extLst>
      <p:ext uri="{BB962C8B-B14F-4D97-AF65-F5344CB8AC3E}">
        <p14:creationId xmlns:p14="http://schemas.microsoft.com/office/powerpoint/2010/main" val="502027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E5300-1E09-4D08-AC63-F3C32196B646}"/>
              </a:ext>
            </a:extLst>
          </p:cNvPr>
          <p:cNvSpPr>
            <a:spLocks noGrp="1"/>
          </p:cNvSpPr>
          <p:nvPr>
            <p:ph type="title"/>
          </p:nvPr>
        </p:nvSpPr>
        <p:spPr/>
        <p:txBody>
          <a:bodyPr/>
          <a:lstStyle/>
          <a:p>
            <a:r>
              <a:rPr lang="en-GB" dirty="0"/>
              <a:t>Bear Creek Mining Corporation v. Republic of Peru (ICSID Case No. ARB/14/21)</a:t>
            </a:r>
          </a:p>
        </p:txBody>
      </p:sp>
      <p:sp>
        <p:nvSpPr>
          <p:cNvPr id="3" name="Content Placeholder 2">
            <a:extLst>
              <a:ext uri="{FF2B5EF4-FFF2-40B4-BE49-F238E27FC236}">
                <a16:creationId xmlns:a16="http://schemas.microsoft.com/office/drawing/2014/main" id="{66812E31-1DFC-46CF-8273-D7B4A8DDD243}"/>
              </a:ext>
            </a:extLst>
          </p:cNvPr>
          <p:cNvSpPr>
            <a:spLocks noGrp="1"/>
          </p:cNvSpPr>
          <p:nvPr>
            <p:ph idx="1"/>
          </p:nvPr>
        </p:nvSpPr>
        <p:spPr/>
        <p:txBody>
          <a:bodyPr>
            <a:normAutofit lnSpcReduction="10000"/>
          </a:bodyPr>
          <a:lstStyle/>
          <a:p>
            <a:pPr marL="0" indent="0">
              <a:buNone/>
            </a:pPr>
            <a:r>
              <a:rPr lang="en-GB" dirty="0"/>
              <a:t>At the same time, the Government gave local indigenous communities the power to approve or deny any mining or drilling operations in the area. Claims arose out of the enactment by the Government of Supreme Decree that revoked claimant's concession to operate the Santa Ana mining project in Peru on the ground that it was no longer in the national interest, resulting in a complete cease of activities at Santa Ana and alleged significant damages to the claimant. </a:t>
            </a:r>
          </a:p>
          <a:p>
            <a:pPr marL="0" indent="0">
              <a:buNone/>
            </a:pPr>
            <a:r>
              <a:rPr lang="en-GB" dirty="0"/>
              <a:t>The Tribunal found indirect expropriation. </a:t>
            </a:r>
          </a:p>
          <a:p>
            <a:pPr marL="0" indent="0">
              <a:buNone/>
            </a:pPr>
            <a:endParaRPr lang="en-GB" dirty="0"/>
          </a:p>
        </p:txBody>
      </p:sp>
    </p:spTree>
    <p:extLst>
      <p:ext uri="{BB962C8B-B14F-4D97-AF65-F5344CB8AC3E}">
        <p14:creationId xmlns:p14="http://schemas.microsoft.com/office/powerpoint/2010/main" val="4056681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80E52-B16E-467D-910A-0AA59C97C235}"/>
              </a:ext>
            </a:extLst>
          </p:cNvPr>
          <p:cNvSpPr>
            <a:spLocks noGrp="1"/>
          </p:cNvSpPr>
          <p:nvPr>
            <p:ph type="title"/>
          </p:nvPr>
        </p:nvSpPr>
        <p:spPr/>
        <p:txBody>
          <a:bodyPr/>
          <a:lstStyle/>
          <a:p>
            <a:r>
              <a:rPr lang="en-GB" dirty="0"/>
              <a:t>South American Silver Limited v. Bolivia, UNCITRAL, PCA case No. 2013-15.</a:t>
            </a:r>
          </a:p>
        </p:txBody>
      </p:sp>
      <p:sp>
        <p:nvSpPr>
          <p:cNvPr id="3" name="Content Placeholder 2">
            <a:extLst>
              <a:ext uri="{FF2B5EF4-FFF2-40B4-BE49-F238E27FC236}">
                <a16:creationId xmlns:a16="http://schemas.microsoft.com/office/drawing/2014/main" id="{02451489-0E5A-453D-9CBE-4A538155DFBE}"/>
              </a:ext>
            </a:extLst>
          </p:cNvPr>
          <p:cNvSpPr>
            <a:spLocks noGrp="1"/>
          </p:cNvSpPr>
          <p:nvPr>
            <p:ph idx="1"/>
          </p:nvPr>
        </p:nvSpPr>
        <p:spPr/>
        <p:txBody>
          <a:bodyPr>
            <a:normAutofit fontScale="85000" lnSpcReduction="20000"/>
          </a:bodyPr>
          <a:lstStyle/>
          <a:p>
            <a:pPr marL="0" indent="0">
              <a:buNone/>
            </a:pPr>
            <a:r>
              <a:rPr lang="en-GB" dirty="0"/>
              <a:t>At issue were rights under mining concessions held through claimant's wholly-owned subsidiary, </a:t>
            </a:r>
            <a:r>
              <a:rPr lang="en-GB" dirty="0" err="1"/>
              <a:t>Compañia</a:t>
            </a:r>
            <a:r>
              <a:rPr lang="en-GB" dirty="0"/>
              <a:t> Minera </a:t>
            </a:r>
            <a:r>
              <a:rPr lang="en-GB" dirty="0" err="1"/>
              <a:t>Malku</a:t>
            </a:r>
            <a:r>
              <a:rPr lang="en-GB" dirty="0"/>
              <a:t> </a:t>
            </a:r>
            <a:r>
              <a:rPr lang="en-GB" dirty="0" err="1"/>
              <a:t>Khota</a:t>
            </a:r>
            <a:r>
              <a:rPr lang="en-GB" dirty="0"/>
              <a:t>. Claims arose out of the Government's decree that revoked mining concessions held by the claimant’s subsidiary, following protests and social unrest within the indigenous populations in the mining area because of its impact on sacred lagoons. </a:t>
            </a:r>
          </a:p>
          <a:p>
            <a:pPr marL="0" indent="0">
              <a:buNone/>
            </a:pPr>
            <a:r>
              <a:rPr lang="en-GB" dirty="0"/>
              <a:t>Following strong social protest and recognition by the Government that the project violated a number of the provisions of the United Nations Declaration on Rights of Indigenous Peoples and the Indigenous and Tribal Peoples Convention (No. 169) of the International Labour Organization (ILO), the Government reversed the investor’s concessions. </a:t>
            </a:r>
          </a:p>
        </p:txBody>
      </p:sp>
    </p:spTree>
    <p:extLst>
      <p:ext uri="{BB962C8B-B14F-4D97-AF65-F5344CB8AC3E}">
        <p14:creationId xmlns:p14="http://schemas.microsoft.com/office/powerpoint/2010/main" val="2090343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4AF41-23DD-4FA4-B464-AD9D28FE6970}"/>
              </a:ext>
            </a:extLst>
          </p:cNvPr>
          <p:cNvSpPr>
            <a:spLocks noGrp="1"/>
          </p:cNvSpPr>
          <p:nvPr>
            <p:ph type="title"/>
          </p:nvPr>
        </p:nvSpPr>
        <p:spPr/>
        <p:txBody>
          <a:bodyPr/>
          <a:lstStyle/>
          <a:p>
            <a:r>
              <a:rPr lang="en-GB" dirty="0"/>
              <a:t>South American Silver Limited v. Bolivia, UNCITRAL, PCA case No. 2013-15.</a:t>
            </a:r>
          </a:p>
        </p:txBody>
      </p:sp>
      <p:sp>
        <p:nvSpPr>
          <p:cNvPr id="3" name="Content Placeholder 2">
            <a:extLst>
              <a:ext uri="{FF2B5EF4-FFF2-40B4-BE49-F238E27FC236}">
                <a16:creationId xmlns:a16="http://schemas.microsoft.com/office/drawing/2014/main" id="{05C67819-3F09-4D96-9286-F07DCD1013F7}"/>
              </a:ext>
            </a:extLst>
          </p:cNvPr>
          <p:cNvSpPr>
            <a:spLocks noGrp="1"/>
          </p:cNvSpPr>
          <p:nvPr>
            <p:ph idx="1"/>
          </p:nvPr>
        </p:nvSpPr>
        <p:spPr/>
        <p:txBody>
          <a:bodyPr/>
          <a:lstStyle/>
          <a:p>
            <a:pPr marL="0" indent="0">
              <a:buNone/>
            </a:pPr>
            <a:r>
              <a:rPr lang="en-GB" dirty="0"/>
              <a:t>The investor sued under the United Kingdom-Bolivia bilateral investment treaty, alleging a violation of the fair and equal treatment clauses and expropriation, among other provisions. The Tribunal did not take into account conventions on indigenous rights as applicable law (see Philippe Sands separate opinion).</a:t>
            </a:r>
          </a:p>
          <a:p>
            <a:pPr marL="0" indent="0">
              <a:buNone/>
            </a:pPr>
            <a:r>
              <a:rPr lang="en-GB" dirty="0"/>
              <a:t>The Tribunal found direct expropriation.</a:t>
            </a:r>
          </a:p>
          <a:p>
            <a:pPr marL="0" indent="0">
              <a:buNone/>
            </a:pPr>
            <a:endParaRPr lang="en-GB" dirty="0"/>
          </a:p>
        </p:txBody>
      </p:sp>
    </p:spTree>
    <p:extLst>
      <p:ext uri="{BB962C8B-B14F-4D97-AF65-F5344CB8AC3E}">
        <p14:creationId xmlns:p14="http://schemas.microsoft.com/office/powerpoint/2010/main" val="1166744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E5FCE-1536-4B75-9AF3-F0FB5E2AB523}"/>
              </a:ext>
            </a:extLst>
          </p:cNvPr>
          <p:cNvSpPr>
            <a:spLocks noGrp="1"/>
          </p:cNvSpPr>
          <p:nvPr>
            <p:ph type="title"/>
          </p:nvPr>
        </p:nvSpPr>
        <p:spPr/>
        <p:txBody>
          <a:bodyPr/>
          <a:lstStyle/>
          <a:p>
            <a:r>
              <a:rPr lang="en-GB" dirty="0"/>
              <a:t>Grand River Enterprise Six Nations, Ltd. v. the United States (2011)</a:t>
            </a:r>
          </a:p>
        </p:txBody>
      </p:sp>
      <p:sp>
        <p:nvSpPr>
          <p:cNvPr id="3" name="Content Placeholder 2">
            <a:extLst>
              <a:ext uri="{FF2B5EF4-FFF2-40B4-BE49-F238E27FC236}">
                <a16:creationId xmlns:a16="http://schemas.microsoft.com/office/drawing/2014/main" id="{5222A2EF-CCB0-45EE-97A1-B5B3B6B02E7E}"/>
              </a:ext>
            </a:extLst>
          </p:cNvPr>
          <p:cNvSpPr>
            <a:spLocks noGrp="1"/>
          </p:cNvSpPr>
          <p:nvPr>
            <p:ph idx="1"/>
          </p:nvPr>
        </p:nvSpPr>
        <p:spPr/>
        <p:txBody>
          <a:bodyPr>
            <a:normAutofit lnSpcReduction="10000"/>
          </a:bodyPr>
          <a:lstStyle/>
          <a:p>
            <a:pPr marL="0" indent="0">
              <a:buNone/>
            </a:pPr>
            <a:r>
              <a:rPr lang="en-GB" dirty="0"/>
              <a:t>A tobacco company owned by members of the Canadian Haudenosaunee nations challenged measure taken by the United States. One of the issues raised by the company was the absence of prior consultation in relation to some of the measures. </a:t>
            </a:r>
          </a:p>
          <a:p>
            <a:pPr marL="0" indent="0">
              <a:buNone/>
            </a:pPr>
            <a:r>
              <a:rPr lang="en-GB" dirty="0"/>
              <a:t>While finding that no expropriation had occurred, the tribunal stated that it may well be that there does exist a principle of customary international law requiring governmental authorities to consult indigenous peoples as </a:t>
            </a:r>
            <a:r>
              <a:rPr lang="en-GB" dirty="0" err="1"/>
              <a:t>collectivities</a:t>
            </a:r>
            <a:r>
              <a:rPr lang="en-GB" dirty="0"/>
              <a:t> on governmental policies or actions significantly affecting them.</a:t>
            </a:r>
          </a:p>
        </p:txBody>
      </p:sp>
    </p:spTree>
    <p:extLst>
      <p:ext uri="{BB962C8B-B14F-4D97-AF65-F5344CB8AC3E}">
        <p14:creationId xmlns:p14="http://schemas.microsoft.com/office/powerpoint/2010/main" val="879953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6601</TotalTime>
  <Words>857</Words>
  <Application>Microsoft Office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Seminar: case studies for in-class discussion</vt:lpstr>
      <vt:lpstr>Questions for reflection</vt:lpstr>
      <vt:lpstr>Chevron Corporation and Texaco Petroleum Company v. The Republic of Ecuador (II) (PCA Case No. 2009-23)</vt:lpstr>
      <vt:lpstr>Chevron Corporation and Texaco Petroleum Company v. The Republic of Ecuador (II) (PCA Case No. 2009-23)</vt:lpstr>
      <vt:lpstr>Bear Creek Mining Corporation v. Republic of Peru (ICSID Case No. ARB/14/21)</vt:lpstr>
      <vt:lpstr>Bear Creek Mining Corporation v. Republic of Peru (ICSID Case No. ARB/14/21)</vt:lpstr>
      <vt:lpstr>South American Silver Limited v. Bolivia, UNCITRAL, PCA case No. 2013-15.</vt:lpstr>
      <vt:lpstr>South American Silver Limited v. Bolivia, UNCITRAL, PCA case No. 2013-15.</vt:lpstr>
      <vt:lpstr>Grand River Enterprise Six Nations, Ltd. v. the United States (2011)</vt:lpstr>
      <vt:lpstr>Grand River Enterprise Six Nations, Ltd. v. the United States (2011)</vt:lpstr>
      <vt:lpstr>Seminar: case studies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85</cp:revision>
  <dcterms:created xsi:type="dcterms:W3CDTF">2019-10-03T08:03:04Z</dcterms:created>
  <dcterms:modified xsi:type="dcterms:W3CDTF">2020-12-28T20:47:21Z</dcterms:modified>
</cp:coreProperties>
</file>