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7" r:id="rId2"/>
    <p:sldId id="259" r:id="rId3"/>
    <p:sldId id="263" r:id="rId4"/>
    <p:sldId id="260" r:id="rId5"/>
    <p:sldId id="265" r:id="rId6"/>
    <p:sldId id="264" r:id="rId7"/>
    <p:sldId id="261" r:id="rId8"/>
    <p:sldId id="266" r:id="rId9"/>
    <p:sldId id="267" r:id="rId10"/>
    <p:sldId id="268" r:id="rId11"/>
    <p:sldId id="269" r:id="rId12"/>
    <p:sldId id="270" r:id="rId13"/>
    <p:sldId id="271" r:id="rId14"/>
    <p:sldId id="272" r:id="rId15"/>
    <p:sldId id="273" r:id="rId16"/>
    <p:sldId id="274" r:id="rId17"/>
    <p:sldId id="258" r:id="rId18"/>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95184"/>
    <a:srgbClr val="C41927"/>
    <a:srgbClr val="F6F6F6"/>
    <a:srgbClr val="0046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5D17BC-A76D-428D-B8F9-C74CC6D83871}" type="datetimeFigureOut">
              <a:rPr lang="en-GB" smtClean="0"/>
              <a:t>29/12/2020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EEF71A-7008-40B9-9878-B3419BB954C5}" type="slidenum">
              <a:rPr lang="en-GB" smtClean="0"/>
              <a:t>‹#›</a:t>
            </a:fld>
            <a:endParaRPr lang="en-GB"/>
          </a:p>
        </p:txBody>
      </p:sp>
    </p:spTree>
    <p:extLst>
      <p:ext uri="{BB962C8B-B14F-4D97-AF65-F5344CB8AC3E}">
        <p14:creationId xmlns:p14="http://schemas.microsoft.com/office/powerpoint/2010/main" val="8228141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CEEF71A-7008-40B9-9878-B3419BB954C5}" type="slidenum">
              <a:rPr lang="en-GB" smtClean="0"/>
              <a:t>10</a:t>
            </a:fld>
            <a:endParaRPr lang="en-GB"/>
          </a:p>
        </p:txBody>
      </p:sp>
    </p:spTree>
    <p:extLst>
      <p:ext uri="{BB962C8B-B14F-4D97-AF65-F5344CB8AC3E}">
        <p14:creationId xmlns:p14="http://schemas.microsoft.com/office/powerpoint/2010/main" val="32628509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endParaRPr lang="lv-LV"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lv-LV"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29.12.2020</a:t>
            </a:fld>
            <a:endParaRPr lang="lv-LV"/>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lv-LV"/>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089740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29.12.2020</a:t>
            </a:fld>
            <a:endParaRPr lang="lv-LV"/>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lv-LV"/>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994758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lv-LV"/>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29.12.2020</a:t>
            </a:fld>
            <a:endParaRPr lang="lv-LV"/>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lv-LV"/>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1400677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14350" y="365125"/>
            <a:ext cx="10515600" cy="1325563"/>
          </a:xfrm>
        </p:spPr>
        <p:txBody>
          <a:bodyPr/>
          <a:lstStyle/>
          <a:p>
            <a:r>
              <a:rPr lang="en-US" dirty="0"/>
              <a:t>Click to edit Master title style</a:t>
            </a:r>
            <a:endParaRPr lang="lv-LV" dirty="0"/>
          </a:p>
        </p:txBody>
      </p:sp>
      <p:sp>
        <p:nvSpPr>
          <p:cNvPr id="3" name="Content Placeholder 2"/>
          <p:cNvSpPr>
            <a:spLocks noGrp="1"/>
          </p:cNvSpPr>
          <p:nvPr>
            <p:ph idx="1"/>
          </p:nvPr>
        </p:nvSpPr>
        <p:spPr>
          <a:xfrm>
            <a:off x="514350" y="1825625"/>
            <a:ext cx="10515600"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29.12.2020</a:t>
            </a:fld>
            <a:endParaRPr lang="lv-LV"/>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lv-LV"/>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322351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v-LV"/>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29.12.2020</a:t>
            </a:fld>
            <a:endParaRPr lang="lv-LV"/>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lv-LV"/>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638753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29.12.2020</a:t>
            </a:fld>
            <a:endParaRPr lang="lv-LV"/>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lv-LV"/>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2760013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lv-LV"/>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29.12.2020</a:t>
            </a:fld>
            <a:endParaRPr lang="lv-LV"/>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lv-LV"/>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2898185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29.12.2020</a:t>
            </a:fld>
            <a:endParaRPr lang="lv-LV"/>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lv-LV"/>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8343576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29.12.2020</a:t>
            </a:fld>
            <a:endParaRPr lang="lv-LV"/>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lv-LV"/>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496765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29.12.2020</a:t>
            </a:fld>
            <a:endParaRPr lang="lv-LV"/>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lv-LV"/>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3983225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9E08D4C-17E1-4C81-8FAB-4CD40D300AE8}" type="datetimeFigureOut">
              <a:rPr lang="lv-LV" smtClean="0"/>
              <a:t>29.12.2020</a:t>
            </a:fld>
            <a:endParaRPr lang="lv-LV"/>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lv-LV"/>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FE363036-5B1A-4076-AEDF-BBF199BD7C6F}" type="slidenum">
              <a:rPr lang="lv-LV" smtClean="0"/>
              <a:t>‹#›</a:t>
            </a:fld>
            <a:endParaRPr lang="lv-LV"/>
          </a:p>
        </p:txBody>
      </p:sp>
    </p:spTree>
    <p:extLst>
      <p:ext uri="{BB962C8B-B14F-4D97-AF65-F5344CB8AC3E}">
        <p14:creationId xmlns:p14="http://schemas.microsoft.com/office/powerpoint/2010/main" val="9981308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lv-LV"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pic>
        <p:nvPicPr>
          <p:cNvPr id="7" name="Picture 6"/>
          <p:cNvPicPr>
            <a:picLocks noChangeAspect="1"/>
          </p:cNvPicPr>
          <p:nvPr userDrawn="1"/>
        </p:nvPicPr>
        <p:blipFill>
          <a:blip r:embed="rId13">
            <a:clrChange>
              <a:clrFrom>
                <a:srgbClr val="FFFFFF"/>
              </a:clrFrom>
              <a:clrTo>
                <a:srgbClr val="FFFFFF">
                  <a:alpha val="0"/>
                </a:srgbClr>
              </a:clrTo>
            </a:clrChange>
          </a:blip>
          <a:stretch>
            <a:fillRect/>
          </a:stretch>
        </p:blipFill>
        <p:spPr>
          <a:xfrm>
            <a:off x="10459633" y="6335501"/>
            <a:ext cx="1076786" cy="410822"/>
          </a:xfrm>
          <a:prstGeom prst="rect">
            <a:avLst/>
          </a:prstGeom>
        </p:spPr>
      </p:pic>
      <p:pic>
        <p:nvPicPr>
          <p:cNvPr id="1026" name="Picture 2" descr="Image result for erasmus+ logo"/>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969435" y="6364767"/>
            <a:ext cx="1337572" cy="381556"/>
          </a:xfrm>
          <a:prstGeom prst="rect">
            <a:avLst/>
          </a:prstGeom>
          <a:noFill/>
          <a:extLst>
            <a:ext uri="{909E8E84-426E-40DD-AFC4-6F175D3DCCD1}">
              <a14:hiddenFill xmlns:a14="http://schemas.microsoft.com/office/drawing/2010/main">
                <a:solidFill>
                  <a:srgbClr val="FFFFFF"/>
                </a:solidFill>
              </a14:hiddenFill>
            </a:ext>
          </a:extLst>
        </p:spPr>
      </p:pic>
      <p:sp>
        <p:nvSpPr>
          <p:cNvPr id="19" name="Rectangle 18"/>
          <p:cNvSpPr/>
          <p:nvPr userDrawn="1"/>
        </p:nvSpPr>
        <p:spPr>
          <a:xfrm>
            <a:off x="11887200" y="0"/>
            <a:ext cx="304800" cy="6858000"/>
          </a:xfrm>
          <a:prstGeom prst="rect">
            <a:avLst/>
          </a:prstGeom>
          <a:solidFill>
            <a:srgbClr val="0951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solidFill>
                <a:srgbClr val="C41927"/>
              </a:solidFill>
            </a:endParaRPr>
          </a:p>
        </p:txBody>
      </p:sp>
      <p:grpSp>
        <p:nvGrpSpPr>
          <p:cNvPr id="17" name="Group 16"/>
          <p:cNvGrpSpPr/>
          <p:nvPr userDrawn="1"/>
        </p:nvGrpSpPr>
        <p:grpSpPr>
          <a:xfrm>
            <a:off x="11887200" y="5899577"/>
            <a:ext cx="304800" cy="655968"/>
            <a:chOff x="11982448" y="6104563"/>
            <a:chExt cx="209552" cy="450982"/>
          </a:xfrm>
        </p:grpSpPr>
        <p:sp>
          <p:nvSpPr>
            <p:cNvPr id="22" name="Right Triangle 21"/>
            <p:cNvSpPr/>
            <p:nvPr userDrawn="1"/>
          </p:nvSpPr>
          <p:spPr>
            <a:xfrm flipV="1">
              <a:off x="11982448" y="6330799"/>
              <a:ext cx="208172" cy="224746"/>
            </a:xfrm>
            <a:prstGeom prst="rtTriangle">
              <a:avLst/>
            </a:prstGeom>
            <a:solidFill>
              <a:srgbClr val="C41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16" name="Right Triangle 15"/>
            <p:cNvSpPr/>
            <p:nvPr userDrawn="1"/>
          </p:nvSpPr>
          <p:spPr>
            <a:xfrm flipH="1">
              <a:off x="11982448" y="6104563"/>
              <a:ext cx="209552" cy="226236"/>
            </a:xfrm>
            <a:prstGeom prst="rtTriangle">
              <a:avLst/>
            </a:prstGeom>
            <a:solidFill>
              <a:srgbClr val="C41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grpSp>
    </p:spTree>
    <p:extLst>
      <p:ext uri="{BB962C8B-B14F-4D97-AF65-F5344CB8AC3E}">
        <p14:creationId xmlns:p14="http://schemas.microsoft.com/office/powerpoint/2010/main" val="23925033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600" kern="1200">
          <a:solidFill>
            <a:srgbClr val="C41927"/>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14000"/>
        </a:lnSpc>
        <a:spcBef>
          <a:spcPts val="600"/>
        </a:spcBef>
        <a:spcAft>
          <a:spcPts val="60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14000"/>
        </a:lnSpc>
        <a:spcBef>
          <a:spcPts val="600"/>
        </a:spcBef>
        <a:spcAft>
          <a:spcPts val="60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14000"/>
        </a:lnSpc>
        <a:spcBef>
          <a:spcPts val="600"/>
        </a:spcBef>
        <a:spcAft>
          <a:spcPts val="60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14000"/>
        </a:lnSpc>
        <a:spcBef>
          <a:spcPts val="60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98241" y="863700"/>
            <a:ext cx="7795517" cy="2822824"/>
          </a:xfrm>
        </p:spPr>
        <p:txBody>
          <a:bodyPr>
            <a:noAutofit/>
          </a:bodyPr>
          <a:lstStyle/>
          <a:p>
            <a:r>
              <a:rPr lang="en-GB" sz="3600" dirty="0"/>
              <a:t>From theory to practice decisions of the international and regional decision-making bodies</a:t>
            </a:r>
            <a:endParaRPr lang="lv-LV" sz="3600" dirty="0"/>
          </a:p>
        </p:txBody>
      </p:sp>
      <p:sp>
        <p:nvSpPr>
          <p:cNvPr id="3" name="Subtitle 2"/>
          <p:cNvSpPr>
            <a:spLocks noGrp="1"/>
          </p:cNvSpPr>
          <p:nvPr>
            <p:ph type="subTitle" idx="1"/>
          </p:nvPr>
        </p:nvSpPr>
        <p:spPr>
          <a:xfrm>
            <a:off x="1524000" y="4092915"/>
            <a:ext cx="9144000" cy="1177724"/>
          </a:xfrm>
        </p:spPr>
        <p:txBody>
          <a:bodyPr>
            <a:normAutofit/>
          </a:bodyPr>
          <a:lstStyle/>
          <a:p>
            <a:r>
              <a:rPr lang="lv-LV" sz="3200" b="1" dirty="0"/>
              <a:t>Business and Natural Resources Rights</a:t>
            </a:r>
          </a:p>
        </p:txBody>
      </p:sp>
      <p:cxnSp>
        <p:nvCxnSpPr>
          <p:cNvPr id="5" name="Straight Connector 4">
            <a:extLst>
              <a:ext uri="{FF2B5EF4-FFF2-40B4-BE49-F238E27FC236}">
                <a16:creationId xmlns:a16="http://schemas.microsoft.com/office/drawing/2014/main" id="{199DCCBB-FB07-4084-B7CF-90F5E2D7541E}"/>
              </a:ext>
            </a:extLst>
          </p:cNvPr>
          <p:cNvCxnSpPr>
            <a:cxnSpLocks/>
          </p:cNvCxnSpPr>
          <p:nvPr/>
        </p:nvCxnSpPr>
        <p:spPr>
          <a:xfrm>
            <a:off x="1128445" y="3821987"/>
            <a:ext cx="9935110" cy="0"/>
          </a:xfrm>
          <a:prstGeom prst="line">
            <a:avLst/>
          </a:prstGeom>
          <a:ln w="28575">
            <a:solidFill>
              <a:srgbClr val="C4192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52365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9DA3D0-AF47-4951-95A0-8C0AB4345D9D}"/>
              </a:ext>
            </a:extLst>
          </p:cNvPr>
          <p:cNvSpPr>
            <a:spLocks noGrp="1"/>
          </p:cNvSpPr>
          <p:nvPr>
            <p:ph type="title"/>
          </p:nvPr>
        </p:nvSpPr>
        <p:spPr/>
        <p:txBody>
          <a:bodyPr/>
          <a:lstStyle/>
          <a:p>
            <a:r>
              <a:rPr lang="en-GB" dirty="0"/>
              <a:t>Findings of the Court</a:t>
            </a:r>
          </a:p>
        </p:txBody>
      </p:sp>
      <p:sp>
        <p:nvSpPr>
          <p:cNvPr id="3" name="Content Placeholder 2">
            <a:extLst>
              <a:ext uri="{FF2B5EF4-FFF2-40B4-BE49-F238E27FC236}">
                <a16:creationId xmlns:a16="http://schemas.microsoft.com/office/drawing/2014/main" id="{6934BF2B-7599-4AD8-8ACD-2196F5B93836}"/>
              </a:ext>
            </a:extLst>
          </p:cNvPr>
          <p:cNvSpPr>
            <a:spLocks noGrp="1"/>
          </p:cNvSpPr>
          <p:nvPr>
            <p:ph idx="1"/>
          </p:nvPr>
        </p:nvSpPr>
        <p:spPr/>
        <p:txBody>
          <a:bodyPr/>
          <a:lstStyle/>
          <a:p>
            <a:pPr marL="0" indent="0">
              <a:buNone/>
            </a:pPr>
            <a:r>
              <a:rPr lang="en-GB" dirty="0"/>
              <a:t>133. [Construction of the wall] has further led 10 increasing difficulties for the population concerned regarding </a:t>
            </a:r>
            <a:r>
              <a:rPr lang="en-GB" b="1" i="1" dirty="0">
                <a:solidFill>
                  <a:srgbClr val="095184"/>
                </a:solidFill>
              </a:rPr>
              <a:t>access to health services, educational establishments and primary sources of water</a:t>
            </a:r>
            <a:r>
              <a:rPr lang="en-GB" dirty="0">
                <a:solidFill>
                  <a:srgbClr val="095184"/>
                </a:solidFill>
              </a:rPr>
              <a:t>.</a:t>
            </a:r>
          </a:p>
          <a:p>
            <a:pPr marL="0" indent="0">
              <a:buNone/>
            </a:pPr>
            <a:endParaRPr lang="en-GB" dirty="0"/>
          </a:p>
          <a:p>
            <a:pPr marL="0" indent="0">
              <a:buNone/>
            </a:pPr>
            <a:endParaRPr lang="en-GB" dirty="0"/>
          </a:p>
        </p:txBody>
      </p:sp>
      <p:pic>
        <p:nvPicPr>
          <p:cNvPr id="5" name="Picture 4">
            <a:extLst>
              <a:ext uri="{FF2B5EF4-FFF2-40B4-BE49-F238E27FC236}">
                <a16:creationId xmlns:a16="http://schemas.microsoft.com/office/drawing/2014/main" id="{EE829DD5-FAA1-4A6F-A0F7-7E03F8415A9D}"/>
              </a:ext>
            </a:extLst>
          </p:cNvPr>
          <p:cNvPicPr>
            <a:picLocks noChangeAspect="1"/>
          </p:cNvPicPr>
          <p:nvPr/>
        </p:nvPicPr>
        <p:blipFill>
          <a:blip r:embed="rId3"/>
          <a:stretch>
            <a:fillRect/>
          </a:stretch>
        </p:blipFill>
        <p:spPr>
          <a:xfrm>
            <a:off x="2126702" y="4296560"/>
            <a:ext cx="1454858" cy="2196315"/>
          </a:xfrm>
          <a:prstGeom prst="rect">
            <a:avLst/>
          </a:prstGeom>
        </p:spPr>
      </p:pic>
      <p:pic>
        <p:nvPicPr>
          <p:cNvPr id="7" name="Picture 6">
            <a:extLst>
              <a:ext uri="{FF2B5EF4-FFF2-40B4-BE49-F238E27FC236}">
                <a16:creationId xmlns:a16="http://schemas.microsoft.com/office/drawing/2014/main" id="{E24F07B8-DE8B-4298-855B-06727AD07189}"/>
              </a:ext>
            </a:extLst>
          </p:cNvPr>
          <p:cNvPicPr>
            <a:picLocks noChangeAspect="1"/>
          </p:cNvPicPr>
          <p:nvPr/>
        </p:nvPicPr>
        <p:blipFill>
          <a:blip r:embed="rId4"/>
          <a:stretch>
            <a:fillRect/>
          </a:stretch>
        </p:blipFill>
        <p:spPr>
          <a:xfrm>
            <a:off x="4278951" y="4685016"/>
            <a:ext cx="1119423" cy="1058398"/>
          </a:xfrm>
          <a:prstGeom prst="rect">
            <a:avLst/>
          </a:prstGeom>
        </p:spPr>
      </p:pic>
      <p:pic>
        <p:nvPicPr>
          <p:cNvPr id="9" name="Picture 8">
            <a:extLst>
              <a:ext uri="{FF2B5EF4-FFF2-40B4-BE49-F238E27FC236}">
                <a16:creationId xmlns:a16="http://schemas.microsoft.com/office/drawing/2014/main" id="{A33E22CB-882B-4B01-B601-80C4D34E4A3D}"/>
              </a:ext>
            </a:extLst>
          </p:cNvPr>
          <p:cNvPicPr>
            <a:picLocks noChangeAspect="1"/>
          </p:cNvPicPr>
          <p:nvPr/>
        </p:nvPicPr>
        <p:blipFill>
          <a:blip r:embed="rId5"/>
          <a:stretch>
            <a:fillRect/>
          </a:stretch>
        </p:blipFill>
        <p:spPr>
          <a:xfrm>
            <a:off x="5732980" y="4602967"/>
            <a:ext cx="1691008" cy="1140447"/>
          </a:xfrm>
          <a:prstGeom prst="rect">
            <a:avLst/>
          </a:prstGeom>
        </p:spPr>
      </p:pic>
      <p:pic>
        <p:nvPicPr>
          <p:cNvPr id="11" name="Picture 10">
            <a:extLst>
              <a:ext uri="{FF2B5EF4-FFF2-40B4-BE49-F238E27FC236}">
                <a16:creationId xmlns:a16="http://schemas.microsoft.com/office/drawing/2014/main" id="{59A0D0A0-8A50-48A3-9D19-98EB3AF95EBD}"/>
              </a:ext>
            </a:extLst>
          </p:cNvPr>
          <p:cNvPicPr>
            <a:picLocks noChangeAspect="1"/>
          </p:cNvPicPr>
          <p:nvPr/>
        </p:nvPicPr>
        <p:blipFill>
          <a:blip r:embed="rId6"/>
          <a:stretch>
            <a:fillRect/>
          </a:stretch>
        </p:blipFill>
        <p:spPr>
          <a:xfrm>
            <a:off x="7758594" y="4574107"/>
            <a:ext cx="1235659" cy="1361270"/>
          </a:xfrm>
          <a:prstGeom prst="rect">
            <a:avLst/>
          </a:prstGeom>
        </p:spPr>
      </p:pic>
    </p:spTree>
    <p:extLst>
      <p:ext uri="{BB962C8B-B14F-4D97-AF65-F5344CB8AC3E}">
        <p14:creationId xmlns:p14="http://schemas.microsoft.com/office/powerpoint/2010/main" val="3581468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9DA3D0-AF47-4951-95A0-8C0AB4345D9D}"/>
              </a:ext>
            </a:extLst>
          </p:cNvPr>
          <p:cNvSpPr>
            <a:spLocks noGrp="1"/>
          </p:cNvSpPr>
          <p:nvPr>
            <p:ph type="title"/>
          </p:nvPr>
        </p:nvSpPr>
        <p:spPr/>
        <p:txBody>
          <a:bodyPr/>
          <a:lstStyle/>
          <a:p>
            <a:r>
              <a:rPr lang="en-GB" dirty="0"/>
              <a:t>Findings of the Court</a:t>
            </a:r>
          </a:p>
        </p:txBody>
      </p:sp>
      <p:sp>
        <p:nvSpPr>
          <p:cNvPr id="3" name="Content Placeholder 2">
            <a:extLst>
              <a:ext uri="{FF2B5EF4-FFF2-40B4-BE49-F238E27FC236}">
                <a16:creationId xmlns:a16="http://schemas.microsoft.com/office/drawing/2014/main" id="{6934BF2B-7599-4AD8-8ACD-2196F5B93836}"/>
              </a:ext>
            </a:extLst>
          </p:cNvPr>
          <p:cNvSpPr>
            <a:spLocks noGrp="1"/>
          </p:cNvSpPr>
          <p:nvPr>
            <p:ph idx="1"/>
          </p:nvPr>
        </p:nvSpPr>
        <p:spPr/>
        <p:txBody>
          <a:bodyPr>
            <a:normAutofit/>
          </a:bodyPr>
          <a:lstStyle/>
          <a:p>
            <a:pPr marL="0" indent="0">
              <a:buNone/>
            </a:pPr>
            <a:r>
              <a:rPr lang="en-GB" sz="2400" dirty="0"/>
              <a:t>134. …the Court is of the opinion that the construction of the wall and its associated </a:t>
            </a:r>
            <a:r>
              <a:rPr lang="en-GB" sz="2400" dirty="0" err="1"/>
              <a:t>régime</a:t>
            </a:r>
            <a:r>
              <a:rPr lang="en-GB" sz="2400" dirty="0"/>
              <a:t> impede the liberty of movement of the inhabitants of the Occupied Palestinian Territory (with the exception of Israeli citizens and those assimilated thereto) as guaranteed under Article 12, paragraph1, of the International Covenant on Civil and Political Rights. </a:t>
            </a:r>
          </a:p>
          <a:p>
            <a:pPr marL="0" indent="0">
              <a:buNone/>
            </a:pPr>
            <a:r>
              <a:rPr lang="en-GB" sz="2400" b="1" i="1" dirty="0">
                <a:solidFill>
                  <a:srgbClr val="095184"/>
                </a:solidFill>
              </a:rPr>
              <a:t>They also impede the exercise by the persons concerned of the right to work, to health, to education and to an adequate standard of living</a:t>
            </a:r>
            <a:r>
              <a:rPr lang="en-GB" sz="2400" dirty="0"/>
              <a:t> as proclaimed in the International Covenant on Economic, Social and Cultural Rights and in the United Nations Convention on the Rights of the Child. </a:t>
            </a:r>
          </a:p>
        </p:txBody>
      </p:sp>
    </p:spTree>
    <p:extLst>
      <p:ext uri="{BB962C8B-B14F-4D97-AF65-F5344CB8AC3E}">
        <p14:creationId xmlns:p14="http://schemas.microsoft.com/office/powerpoint/2010/main" val="36159746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32BA8-0D8C-479F-81C3-DEFBD50C4768}"/>
              </a:ext>
            </a:extLst>
          </p:cNvPr>
          <p:cNvSpPr>
            <a:spLocks noGrp="1"/>
          </p:cNvSpPr>
          <p:nvPr>
            <p:ph type="title"/>
          </p:nvPr>
        </p:nvSpPr>
        <p:spPr/>
        <p:txBody>
          <a:bodyPr/>
          <a:lstStyle/>
          <a:p>
            <a:r>
              <a:rPr lang="en-GB" dirty="0"/>
              <a:t>Connors v. United Kingdom, ECtHR (2004)</a:t>
            </a:r>
          </a:p>
        </p:txBody>
      </p:sp>
      <p:sp>
        <p:nvSpPr>
          <p:cNvPr id="3" name="Content Placeholder 2">
            <a:extLst>
              <a:ext uri="{FF2B5EF4-FFF2-40B4-BE49-F238E27FC236}">
                <a16:creationId xmlns:a16="http://schemas.microsoft.com/office/drawing/2014/main" id="{7EBCA5FA-EFEC-4802-83AA-0BA0D4C38D17}"/>
              </a:ext>
            </a:extLst>
          </p:cNvPr>
          <p:cNvSpPr>
            <a:spLocks noGrp="1"/>
          </p:cNvSpPr>
          <p:nvPr>
            <p:ph idx="1"/>
          </p:nvPr>
        </p:nvSpPr>
        <p:spPr>
          <a:xfrm>
            <a:off x="514350" y="1825625"/>
            <a:ext cx="10515600" cy="4513530"/>
          </a:xfrm>
        </p:spPr>
        <p:txBody>
          <a:bodyPr>
            <a:normAutofit fontScale="77500" lnSpcReduction="20000"/>
          </a:bodyPr>
          <a:lstStyle/>
          <a:p>
            <a:pPr marL="0" indent="0">
              <a:buNone/>
            </a:pPr>
            <a:r>
              <a:rPr lang="en-GB" b="1" dirty="0">
                <a:solidFill>
                  <a:srgbClr val="095184"/>
                </a:solidFill>
              </a:rPr>
              <a:t>ESSENCE</a:t>
            </a:r>
          </a:p>
          <a:p>
            <a:pPr marL="0" indent="0">
              <a:buNone/>
            </a:pPr>
            <a:r>
              <a:rPr lang="en-GB" dirty="0"/>
              <a:t>Case dealt with the summary eviction by local government authorities of Roma/Gypsy1 families from land used as a halting site for their nomadic homes. Prior to 2005, Gypsies and Travellers who occupied pitches on local authority sites (‘local authority Gypsy and Traveller sites’) were provided limited statutory protection from eviction under the Caravan Sites Act 1968. </a:t>
            </a:r>
          </a:p>
          <a:p>
            <a:pPr marL="0" indent="0">
              <a:buNone/>
            </a:pPr>
            <a:r>
              <a:rPr lang="en-GB" dirty="0"/>
              <a:t>In order to evict a Gypsy or Traveller from their site, a local authority needed to only give twenty eight days’ notice to terminate the licence. If the resident did not leave, the authority could seek a possession order from the court. The authority did not need to provide a justification to seek a possession order, and the court did not have an opportunity to consider whether it was reasonable to grant the order.</a:t>
            </a:r>
          </a:p>
        </p:txBody>
      </p:sp>
    </p:spTree>
    <p:extLst>
      <p:ext uri="{BB962C8B-B14F-4D97-AF65-F5344CB8AC3E}">
        <p14:creationId xmlns:p14="http://schemas.microsoft.com/office/powerpoint/2010/main" val="14268834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1CFC9-3E14-4641-B032-DE3C5195A6F5}"/>
              </a:ext>
            </a:extLst>
          </p:cNvPr>
          <p:cNvSpPr>
            <a:spLocks noGrp="1"/>
          </p:cNvSpPr>
          <p:nvPr>
            <p:ph type="title"/>
          </p:nvPr>
        </p:nvSpPr>
        <p:spPr/>
        <p:txBody>
          <a:bodyPr/>
          <a:lstStyle/>
          <a:p>
            <a:r>
              <a:rPr lang="en-GB" dirty="0"/>
              <a:t>Legal question</a:t>
            </a:r>
          </a:p>
        </p:txBody>
      </p:sp>
      <p:sp>
        <p:nvSpPr>
          <p:cNvPr id="3" name="Content Placeholder 2">
            <a:extLst>
              <a:ext uri="{FF2B5EF4-FFF2-40B4-BE49-F238E27FC236}">
                <a16:creationId xmlns:a16="http://schemas.microsoft.com/office/drawing/2014/main" id="{2B2E3CF7-75B1-4A7A-AF3B-173425A27C1D}"/>
              </a:ext>
            </a:extLst>
          </p:cNvPr>
          <p:cNvSpPr>
            <a:spLocks noGrp="1"/>
          </p:cNvSpPr>
          <p:nvPr>
            <p:ph idx="1"/>
          </p:nvPr>
        </p:nvSpPr>
        <p:spPr/>
        <p:txBody>
          <a:bodyPr/>
          <a:lstStyle/>
          <a:p>
            <a:pPr marL="0" indent="0">
              <a:buNone/>
            </a:pPr>
            <a:r>
              <a:rPr lang="en-GB" dirty="0"/>
              <a:t>Legal questions included whether summary eviction of Roma communities from public site falls under the scope of application of Article 8 (right to respect for private, family and home life) of the European Convention for the Protection of Human Rights and Fundamental Freedoms.</a:t>
            </a:r>
          </a:p>
        </p:txBody>
      </p:sp>
    </p:spTree>
    <p:extLst>
      <p:ext uri="{BB962C8B-B14F-4D97-AF65-F5344CB8AC3E}">
        <p14:creationId xmlns:p14="http://schemas.microsoft.com/office/powerpoint/2010/main" val="39837661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DA474-D8C9-4D20-8D1A-10F610F9A207}"/>
              </a:ext>
            </a:extLst>
          </p:cNvPr>
          <p:cNvSpPr>
            <a:spLocks noGrp="1"/>
          </p:cNvSpPr>
          <p:nvPr>
            <p:ph type="title"/>
          </p:nvPr>
        </p:nvSpPr>
        <p:spPr/>
        <p:txBody>
          <a:bodyPr/>
          <a:lstStyle/>
          <a:p>
            <a:r>
              <a:rPr lang="en-GB" dirty="0"/>
              <a:t>Main findings</a:t>
            </a:r>
          </a:p>
        </p:txBody>
      </p:sp>
      <p:sp>
        <p:nvSpPr>
          <p:cNvPr id="3" name="Content Placeholder 2">
            <a:extLst>
              <a:ext uri="{FF2B5EF4-FFF2-40B4-BE49-F238E27FC236}">
                <a16:creationId xmlns:a16="http://schemas.microsoft.com/office/drawing/2014/main" id="{F67FC268-6516-4557-A4A1-60D6E8DF7C34}"/>
              </a:ext>
            </a:extLst>
          </p:cNvPr>
          <p:cNvSpPr>
            <a:spLocks noGrp="1"/>
          </p:cNvSpPr>
          <p:nvPr>
            <p:ph idx="1"/>
          </p:nvPr>
        </p:nvSpPr>
        <p:spPr/>
        <p:txBody>
          <a:bodyPr>
            <a:normAutofit fontScale="92500" lnSpcReduction="20000"/>
          </a:bodyPr>
          <a:lstStyle/>
          <a:p>
            <a:pPr marL="0" indent="0">
              <a:buNone/>
            </a:pPr>
            <a:r>
              <a:rPr lang="en-GB" sz="2000" dirty="0"/>
              <a:t>83. The procedural safeguards available to the individual will be especially material in determining whether the respondent State has, when fixing the regulatory framework, remained within its margin of appreciation. In particular, the Court must examine whether the decision-making process leading to measures of interference was fair and such as to afford due respect to the interests safeguarded to the individual by Article 8 (see Buckley, cited above, pp. 1292-93, § 76, Chapman v. the United Kingdom [GC], no. 27138/95, ECHR 2001-I, § 92).</a:t>
            </a:r>
          </a:p>
          <a:p>
            <a:pPr marL="0" indent="0">
              <a:buNone/>
            </a:pPr>
            <a:endParaRPr lang="en-GB" sz="2000" dirty="0"/>
          </a:p>
          <a:p>
            <a:pPr marL="0" indent="0">
              <a:buNone/>
            </a:pPr>
            <a:r>
              <a:rPr lang="en-GB" sz="2000" dirty="0"/>
              <a:t>84. </a:t>
            </a:r>
            <a:r>
              <a:rPr lang="en-GB" sz="2000" b="1" i="1" dirty="0">
                <a:solidFill>
                  <a:srgbClr val="095184"/>
                </a:solidFill>
              </a:rPr>
              <a:t>The vulnerable position of gypsies as a minority means that some special consideration should be given to their needs and their different lifestyle both in the relevant regulatory framework and in reaching decisions in particular cases </a:t>
            </a:r>
            <a:r>
              <a:rPr lang="en-GB" sz="2000" dirty="0"/>
              <a:t>(Buckley judgment cited above, pp. 1292-95, §§ 76, 80 and 84). To this extent, there is thus a positive obligation imposed on the Contracting States by virtue of Article 8 to facilitate the gypsy way of life (see Chapman, cited above, § 96 and the authorities cited, mutatis mutandis, therein).</a:t>
            </a:r>
          </a:p>
          <a:p>
            <a:pPr marL="0" indent="0">
              <a:buNone/>
            </a:pPr>
            <a:endParaRPr lang="en-GB" sz="2000" dirty="0"/>
          </a:p>
        </p:txBody>
      </p:sp>
    </p:spTree>
    <p:extLst>
      <p:ext uri="{BB962C8B-B14F-4D97-AF65-F5344CB8AC3E}">
        <p14:creationId xmlns:p14="http://schemas.microsoft.com/office/powerpoint/2010/main" val="15166206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DA474-D8C9-4D20-8D1A-10F610F9A207}"/>
              </a:ext>
            </a:extLst>
          </p:cNvPr>
          <p:cNvSpPr>
            <a:spLocks noGrp="1"/>
          </p:cNvSpPr>
          <p:nvPr>
            <p:ph type="title"/>
          </p:nvPr>
        </p:nvSpPr>
        <p:spPr/>
        <p:txBody>
          <a:bodyPr/>
          <a:lstStyle/>
          <a:p>
            <a:r>
              <a:rPr lang="en-GB" dirty="0"/>
              <a:t>Main findings</a:t>
            </a:r>
          </a:p>
        </p:txBody>
      </p:sp>
      <p:sp>
        <p:nvSpPr>
          <p:cNvPr id="3" name="Content Placeholder 2">
            <a:extLst>
              <a:ext uri="{FF2B5EF4-FFF2-40B4-BE49-F238E27FC236}">
                <a16:creationId xmlns:a16="http://schemas.microsoft.com/office/drawing/2014/main" id="{F67FC268-6516-4557-A4A1-60D6E8DF7C34}"/>
              </a:ext>
            </a:extLst>
          </p:cNvPr>
          <p:cNvSpPr>
            <a:spLocks noGrp="1"/>
          </p:cNvSpPr>
          <p:nvPr>
            <p:ph idx="1"/>
          </p:nvPr>
        </p:nvSpPr>
        <p:spPr/>
        <p:txBody>
          <a:bodyPr>
            <a:normAutofit fontScale="92500" lnSpcReduction="10000"/>
          </a:bodyPr>
          <a:lstStyle/>
          <a:p>
            <a:pPr marL="0" indent="0">
              <a:buNone/>
            </a:pPr>
            <a:r>
              <a:rPr lang="en-GB" sz="2000" dirty="0"/>
              <a:t>85. </a:t>
            </a:r>
            <a:r>
              <a:rPr lang="en-GB" sz="2000" b="1" i="1" dirty="0">
                <a:solidFill>
                  <a:srgbClr val="095184"/>
                </a:solidFill>
              </a:rPr>
              <a:t>The seriousness of what was at stake for the applicant is not in doubt. </a:t>
            </a:r>
            <a:r>
              <a:rPr lang="en-GB" sz="2000" dirty="0"/>
              <a:t>The applicant and his family were evicted from the site where they had lived, with a short absence, for some fourteen to fifteen years, with consequent difficulties in finding a lawful alternative location for their caravans, in coping with health problems and young children and in ensuring continuation in the children’s education. The family was, in effect, rendered homeless, with the adverse consequences on security and well-being which that entails. </a:t>
            </a:r>
          </a:p>
          <a:p>
            <a:pPr marL="0" indent="0">
              <a:buNone/>
            </a:pPr>
            <a:r>
              <a:rPr lang="en-GB" sz="2000" dirty="0"/>
              <a:t>86. The serious interference with the applicant’s rights under Article 8 requires, in the Court’s opinion, particularly weighty reasons of public interest by way of justification and the margin of appreciation to be afforded to the national authorities must be regarded as correspondingly narrowed […] </a:t>
            </a:r>
            <a:r>
              <a:rPr lang="en-GB" sz="2000" b="1" i="1" dirty="0">
                <a:solidFill>
                  <a:srgbClr val="095184"/>
                </a:solidFill>
              </a:rPr>
              <a:t>In the present case, the applicant was lawfully on the site and claims that the procedural guarantees available to other mobile home sites, including privately run gypsy sites, and to local authority housing, should equally apply to the occupation of that site by himself and his family.</a:t>
            </a:r>
          </a:p>
          <a:p>
            <a:pPr marL="0" indent="0">
              <a:buNone/>
            </a:pPr>
            <a:endParaRPr lang="en-GB" sz="2000" dirty="0"/>
          </a:p>
        </p:txBody>
      </p:sp>
    </p:spTree>
    <p:extLst>
      <p:ext uri="{BB962C8B-B14F-4D97-AF65-F5344CB8AC3E}">
        <p14:creationId xmlns:p14="http://schemas.microsoft.com/office/powerpoint/2010/main" val="25060361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DA474-D8C9-4D20-8D1A-10F610F9A207}"/>
              </a:ext>
            </a:extLst>
          </p:cNvPr>
          <p:cNvSpPr>
            <a:spLocks noGrp="1"/>
          </p:cNvSpPr>
          <p:nvPr>
            <p:ph type="title"/>
          </p:nvPr>
        </p:nvSpPr>
        <p:spPr/>
        <p:txBody>
          <a:bodyPr/>
          <a:lstStyle/>
          <a:p>
            <a:r>
              <a:rPr lang="en-GB" dirty="0"/>
              <a:t>Main findings</a:t>
            </a:r>
          </a:p>
        </p:txBody>
      </p:sp>
      <p:sp>
        <p:nvSpPr>
          <p:cNvPr id="3" name="Content Placeholder 2">
            <a:extLst>
              <a:ext uri="{FF2B5EF4-FFF2-40B4-BE49-F238E27FC236}">
                <a16:creationId xmlns:a16="http://schemas.microsoft.com/office/drawing/2014/main" id="{F67FC268-6516-4557-A4A1-60D6E8DF7C34}"/>
              </a:ext>
            </a:extLst>
          </p:cNvPr>
          <p:cNvSpPr>
            <a:spLocks noGrp="1"/>
          </p:cNvSpPr>
          <p:nvPr>
            <p:ph idx="1"/>
          </p:nvPr>
        </p:nvSpPr>
        <p:spPr/>
        <p:txBody>
          <a:bodyPr>
            <a:normAutofit/>
          </a:bodyPr>
          <a:lstStyle/>
          <a:p>
            <a:pPr marL="0" indent="0">
              <a:buNone/>
            </a:pPr>
            <a:r>
              <a:rPr lang="en-GB" sz="2000" b="0" u="none" strike="noStrike" baseline="0" dirty="0">
                <a:solidFill>
                  <a:srgbClr val="000000"/>
                </a:solidFill>
                <a:latin typeface="Arial" panose="020B0604020202020204" pitchFamily="34" charset="0"/>
              </a:rPr>
              <a:t>95. In conclusion, the Court finds that the eviction of the applicant and his family from the local authority site was not attended by the requisite procedural safeguards, namely the requirement to establish proper justification for the serious interference with his rights and consequently cannot be regarded as justified by a “pressing social need” or proportionate to the legitimate aim being pursued. </a:t>
            </a:r>
          </a:p>
          <a:p>
            <a:pPr marL="0" indent="0">
              <a:buNone/>
            </a:pPr>
            <a:r>
              <a:rPr lang="en-GB" sz="2000" b="1" i="1" u="none" strike="noStrike" baseline="0" dirty="0">
                <a:solidFill>
                  <a:srgbClr val="095184"/>
                </a:solidFill>
                <a:latin typeface="Arial" panose="020B0604020202020204" pitchFamily="34" charset="0"/>
              </a:rPr>
              <a:t>There has, accordingly, been a violation of Article 8 of the Convention. </a:t>
            </a:r>
            <a:endParaRPr lang="en-GB" sz="2400" b="1" i="1" dirty="0">
              <a:solidFill>
                <a:srgbClr val="095184"/>
              </a:solidFill>
            </a:endParaRPr>
          </a:p>
        </p:txBody>
      </p:sp>
    </p:spTree>
    <p:extLst>
      <p:ext uri="{BB962C8B-B14F-4D97-AF65-F5344CB8AC3E}">
        <p14:creationId xmlns:p14="http://schemas.microsoft.com/office/powerpoint/2010/main" val="11484250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98241" y="863700"/>
            <a:ext cx="7795517" cy="2822824"/>
          </a:xfrm>
        </p:spPr>
        <p:txBody>
          <a:bodyPr>
            <a:noAutofit/>
          </a:bodyPr>
          <a:lstStyle/>
          <a:p>
            <a:r>
              <a:rPr lang="en-GB" sz="3600" dirty="0"/>
              <a:t>From theory to practice decisions of the international and regional decision-making bodies</a:t>
            </a:r>
            <a:endParaRPr lang="lv-LV" sz="3600" dirty="0"/>
          </a:p>
        </p:txBody>
      </p:sp>
      <p:sp>
        <p:nvSpPr>
          <p:cNvPr id="3" name="Subtitle 2"/>
          <p:cNvSpPr>
            <a:spLocks noGrp="1"/>
          </p:cNvSpPr>
          <p:nvPr>
            <p:ph type="subTitle" idx="1"/>
          </p:nvPr>
        </p:nvSpPr>
        <p:spPr>
          <a:xfrm>
            <a:off x="1524000" y="4092915"/>
            <a:ext cx="9144000" cy="1177724"/>
          </a:xfrm>
        </p:spPr>
        <p:txBody>
          <a:bodyPr>
            <a:normAutofit/>
          </a:bodyPr>
          <a:lstStyle/>
          <a:p>
            <a:r>
              <a:rPr lang="lv-LV" sz="3200" b="1" dirty="0"/>
              <a:t>Business and Natural Resources Rights</a:t>
            </a:r>
          </a:p>
        </p:txBody>
      </p:sp>
      <p:cxnSp>
        <p:nvCxnSpPr>
          <p:cNvPr id="5" name="Straight Connector 4">
            <a:extLst>
              <a:ext uri="{FF2B5EF4-FFF2-40B4-BE49-F238E27FC236}">
                <a16:creationId xmlns:a16="http://schemas.microsoft.com/office/drawing/2014/main" id="{199DCCBB-FB07-4084-B7CF-90F5E2D7541E}"/>
              </a:ext>
            </a:extLst>
          </p:cNvPr>
          <p:cNvCxnSpPr>
            <a:cxnSpLocks/>
          </p:cNvCxnSpPr>
          <p:nvPr/>
        </p:nvCxnSpPr>
        <p:spPr>
          <a:xfrm>
            <a:off x="1128445" y="3821987"/>
            <a:ext cx="9935110" cy="0"/>
          </a:xfrm>
          <a:prstGeom prst="line">
            <a:avLst/>
          </a:prstGeom>
          <a:ln w="28575">
            <a:solidFill>
              <a:srgbClr val="C4192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299043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590AD-639B-4957-9985-FDAF3C8BF583}"/>
              </a:ext>
            </a:extLst>
          </p:cNvPr>
          <p:cNvSpPr>
            <a:spLocks noGrp="1"/>
          </p:cNvSpPr>
          <p:nvPr>
            <p:ph type="title"/>
          </p:nvPr>
        </p:nvSpPr>
        <p:spPr/>
        <p:txBody>
          <a:bodyPr/>
          <a:lstStyle/>
          <a:p>
            <a:r>
              <a:rPr lang="lv-LV" dirty="0"/>
              <a:t>Bernard Ominayak v. Canada (1990)</a:t>
            </a:r>
            <a:endParaRPr lang="en-GB" dirty="0"/>
          </a:p>
        </p:txBody>
      </p:sp>
      <p:sp>
        <p:nvSpPr>
          <p:cNvPr id="3" name="Content Placeholder 2">
            <a:extLst>
              <a:ext uri="{FF2B5EF4-FFF2-40B4-BE49-F238E27FC236}">
                <a16:creationId xmlns:a16="http://schemas.microsoft.com/office/drawing/2014/main" id="{392F536B-38D9-40C5-871C-7C31B2731ED7}"/>
              </a:ext>
            </a:extLst>
          </p:cNvPr>
          <p:cNvSpPr>
            <a:spLocks noGrp="1"/>
          </p:cNvSpPr>
          <p:nvPr>
            <p:ph idx="1"/>
          </p:nvPr>
        </p:nvSpPr>
        <p:spPr/>
        <p:txBody>
          <a:bodyPr>
            <a:normAutofit/>
          </a:bodyPr>
          <a:lstStyle/>
          <a:p>
            <a:pPr marL="0" indent="0">
              <a:buNone/>
            </a:pPr>
            <a:r>
              <a:rPr lang="lv-LV" sz="2400" b="1" dirty="0">
                <a:solidFill>
                  <a:srgbClr val="095184"/>
                </a:solidFill>
              </a:rPr>
              <a:t>ESSENCE </a:t>
            </a:r>
            <a:endParaRPr lang="en-GB" sz="2400" b="1" dirty="0">
              <a:solidFill>
                <a:srgbClr val="095184"/>
              </a:solidFill>
            </a:endParaRPr>
          </a:p>
          <a:p>
            <a:pPr marL="0" indent="0">
              <a:buNone/>
            </a:pPr>
            <a:r>
              <a:rPr lang="en-GB" sz="2400" dirty="0"/>
              <a:t>The Lubicon Lake Band, a people indigenous to Canada, alleged that the exploitation of oil, gas and timber in areas traditionally used by the Band resulted in destroying the resource base of their traditional way of life, such as hunting and fishing. </a:t>
            </a:r>
            <a:endParaRPr lang="lv-LV" sz="2400" dirty="0"/>
          </a:p>
          <a:p>
            <a:pPr marL="0" indent="0">
              <a:buNone/>
            </a:pPr>
            <a:r>
              <a:rPr lang="en-GB" sz="2400" dirty="0"/>
              <a:t>The Band claimed that </a:t>
            </a:r>
            <a:r>
              <a:rPr lang="en-GB" sz="2400" b="1" dirty="0"/>
              <a:t>the Canadian Government violated their right to self-determination by allowing expropriation of their territory for the benefit of private corporate interests</a:t>
            </a:r>
            <a:r>
              <a:rPr lang="en-GB" sz="2400" dirty="0"/>
              <a:t>.</a:t>
            </a:r>
          </a:p>
        </p:txBody>
      </p:sp>
    </p:spTree>
    <p:extLst>
      <p:ext uri="{BB962C8B-B14F-4D97-AF65-F5344CB8AC3E}">
        <p14:creationId xmlns:p14="http://schemas.microsoft.com/office/powerpoint/2010/main" val="3941948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590AD-639B-4957-9985-FDAF3C8BF583}"/>
              </a:ext>
            </a:extLst>
          </p:cNvPr>
          <p:cNvSpPr>
            <a:spLocks noGrp="1"/>
          </p:cNvSpPr>
          <p:nvPr>
            <p:ph type="title"/>
          </p:nvPr>
        </p:nvSpPr>
        <p:spPr/>
        <p:txBody>
          <a:bodyPr/>
          <a:lstStyle/>
          <a:p>
            <a:r>
              <a:rPr lang="lv-LV" dirty="0"/>
              <a:t>Bernard Ominayak v. Canada (1990)</a:t>
            </a:r>
            <a:endParaRPr lang="en-GB" dirty="0"/>
          </a:p>
        </p:txBody>
      </p:sp>
      <p:sp>
        <p:nvSpPr>
          <p:cNvPr id="3" name="Content Placeholder 2">
            <a:extLst>
              <a:ext uri="{FF2B5EF4-FFF2-40B4-BE49-F238E27FC236}">
                <a16:creationId xmlns:a16="http://schemas.microsoft.com/office/drawing/2014/main" id="{392F536B-38D9-40C5-871C-7C31B2731ED7}"/>
              </a:ext>
            </a:extLst>
          </p:cNvPr>
          <p:cNvSpPr>
            <a:spLocks noGrp="1"/>
          </p:cNvSpPr>
          <p:nvPr>
            <p:ph idx="1"/>
          </p:nvPr>
        </p:nvSpPr>
        <p:spPr/>
        <p:txBody>
          <a:bodyPr>
            <a:normAutofit/>
          </a:bodyPr>
          <a:lstStyle/>
          <a:p>
            <a:pPr marL="0" indent="0">
              <a:buNone/>
            </a:pPr>
            <a:r>
              <a:rPr lang="lv-LV" sz="2400" b="1" dirty="0">
                <a:solidFill>
                  <a:srgbClr val="095184"/>
                </a:solidFill>
              </a:rPr>
              <a:t>ESSENCE OF THE CASE</a:t>
            </a:r>
          </a:p>
          <a:p>
            <a:pPr marL="0" indent="0">
              <a:buNone/>
            </a:pPr>
            <a:r>
              <a:rPr lang="en-GB" sz="2400" dirty="0"/>
              <a:t>The Lubicon Lake Band, a people indigenous to Canada, alleged that the exploitation of oil, gas and timber in areas traditionally used by the Band resulted in destroying the resource base of their traditional way of life, such as hunting and fishing. </a:t>
            </a:r>
            <a:endParaRPr lang="lv-LV" sz="2400" dirty="0"/>
          </a:p>
          <a:p>
            <a:pPr marL="0" indent="0">
              <a:buNone/>
            </a:pPr>
            <a:r>
              <a:rPr lang="en-GB" sz="2400" dirty="0"/>
              <a:t>The Band claimed that </a:t>
            </a:r>
            <a:r>
              <a:rPr lang="en-GB" sz="2400" b="1" dirty="0"/>
              <a:t>the Canadian Government violated their right to self-determination by allowing expropriation of their territory for the benefit of private corporate interests</a:t>
            </a:r>
            <a:r>
              <a:rPr lang="en-GB" sz="2400" dirty="0"/>
              <a:t>.</a:t>
            </a:r>
          </a:p>
        </p:txBody>
      </p:sp>
    </p:spTree>
    <p:extLst>
      <p:ext uri="{BB962C8B-B14F-4D97-AF65-F5344CB8AC3E}">
        <p14:creationId xmlns:p14="http://schemas.microsoft.com/office/powerpoint/2010/main" val="37948860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F4EF0-D18B-47DA-9294-8A774496D2B6}"/>
              </a:ext>
            </a:extLst>
          </p:cNvPr>
          <p:cNvSpPr>
            <a:spLocks noGrp="1"/>
          </p:cNvSpPr>
          <p:nvPr>
            <p:ph type="title"/>
          </p:nvPr>
        </p:nvSpPr>
        <p:spPr/>
        <p:txBody>
          <a:bodyPr/>
          <a:lstStyle/>
          <a:p>
            <a:r>
              <a:rPr lang="lv-LV" dirty="0"/>
              <a:t>Applicant’s submissions</a:t>
            </a:r>
            <a:endParaRPr lang="en-GB" dirty="0"/>
          </a:p>
        </p:txBody>
      </p:sp>
      <p:sp>
        <p:nvSpPr>
          <p:cNvPr id="3" name="Content Placeholder 2">
            <a:extLst>
              <a:ext uri="{FF2B5EF4-FFF2-40B4-BE49-F238E27FC236}">
                <a16:creationId xmlns:a16="http://schemas.microsoft.com/office/drawing/2014/main" id="{D9ACF7DB-9FF5-4490-A066-034374E5CEC4}"/>
              </a:ext>
            </a:extLst>
          </p:cNvPr>
          <p:cNvSpPr>
            <a:spLocks noGrp="1"/>
          </p:cNvSpPr>
          <p:nvPr>
            <p:ph idx="1"/>
          </p:nvPr>
        </p:nvSpPr>
        <p:spPr>
          <a:xfrm>
            <a:off x="514349" y="1690688"/>
            <a:ext cx="5906999" cy="4351338"/>
          </a:xfrm>
        </p:spPr>
        <p:txBody>
          <a:bodyPr>
            <a:normAutofit/>
          </a:bodyPr>
          <a:lstStyle/>
          <a:p>
            <a:pPr marL="0" indent="0">
              <a:buNone/>
            </a:pPr>
            <a:r>
              <a:rPr lang="lv-LV" sz="2400" dirty="0"/>
              <a:t>Canada has violated the following rights: </a:t>
            </a:r>
          </a:p>
          <a:p>
            <a:pPr marL="0" indent="0">
              <a:buNone/>
            </a:pPr>
            <a:r>
              <a:rPr lang="en-GB" sz="2400" dirty="0"/>
              <a:t>right of self</a:t>
            </a:r>
            <a:r>
              <a:rPr lang="lv-LV" sz="2400" dirty="0"/>
              <a:t>-</a:t>
            </a:r>
            <a:r>
              <a:rPr lang="en-GB" sz="2400" dirty="0"/>
              <a:t>determination </a:t>
            </a:r>
            <a:endParaRPr lang="lv-LV" sz="2400" dirty="0"/>
          </a:p>
          <a:p>
            <a:pPr marL="0" indent="0">
              <a:buNone/>
            </a:pPr>
            <a:r>
              <a:rPr lang="en-GB" sz="2400" dirty="0"/>
              <a:t>right to determine freely </a:t>
            </a:r>
            <a:br>
              <a:rPr lang="lv-LV" sz="2400" dirty="0"/>
            </a:br>
            <a:r>
              <a:rPr lang="en-GB" sz="2400" dirty="0"/>
              <a:t>its political status </a:t>
            </a:r>
            <a:endParaRPr lang="lv-LV" sz="2400" dirty="0"/>
          </a:p>
          <a:p>
            <a:pPr marL="0" indent="0">
              <a:buNone/>
            </a:pPr>
            <a:r>
              <a:rPr lang="lv-LV" sz="2400" dirty="0"/>
              <a:t>right to </a:t>
            </a:r>
            <a:r>
              <a:rPr lang="en-GB" sz="2400" dirty="0"/>
              <a:t>pursue its economic, </a:t>
            </a:r>
            <a:br>
              <a:rPr lang="lv-LV" sz="2400" dirty="0"/>
            </a:br>
            <a:r>
              <a:rPr lang="lv-LV" sz="2400" dirty="0"/>
              <a:t>s</a:t>
            </a:r>
            <a:r>
              <a:rPr lang="en-GB" sz="2400" dirty="0" err="1"/>
              <a:t>ocial</a:t>
            </a:r>
            <a:r>
              <a:rPr lang="en-GB" sz="2400" dirty="0"/>
              <a:t> and</a:t>
            </a:r>
            <a:r>
              <a:rPr lang="lv-LV" sz="2400" dirty="0"/>
              <a:t> </a:t>
            </a:r>
            <a:r>
              <a:rPr lang="en-GB" sz="2400" dirty="0"/>
              <a:t>cultural development</a:t>
            </a:r>
            <a:endParaRPr lang="lv-LV" sz="2400" dirty="0"/>
          </a:p>
          <a:p>
            <a:pPr marL="0" indent="0">
              <a:buNone/>
            </a:pPr>
            <a:r>
              <a:rPr lang="en-GB" sz="2400" dirty="0"/>
              <a:t>right to dispose freely of its </a:t>
            </a:r>
            <a:br>
              <a:rPr lang="lv-LV" sz="2400" dirty="0"/>
            </a:br>
            <a:r>
              <a:rPr lang="en-GB" sz="2400" dirty="0"/>
              <a:t>natural wealth and resources </a:t>
            </a:r>
            <a:endParaRPr lang="lv-LV" sz="2400" dirty="0"/>
          </a:p>
          <a:p>
            <a:pPr marL="0" indent="0">
              <a:buNone/>
            </a:pPr>
            <a:endParaRPr lang="en-GB" sz="2400" dirty="0"/>
          </a:p>
        </p:txBody>
      </p:sp>
      <p:cxnSp>
        <p:nvCxnSpPr>
          <p:cNvPr id="5" name="Straight Arrow Connector 4">
            <a:extLst>
              <a:ext uri="{FF2B5EF4-FFF2-40B4-BE49-F238E27FC236}">
                <a16:creationId xmlns:a16="http://schemas.microsoft.com/office/drawing/2014/main" id="{51EF7107-5A8F-45B1-BB2B-EA7EF3E76009}"/>
              </a:ext>
            </a:extLst>
          </p:cNvPr>
          <p:cNvCxnSpPr>
            <a:cxnSpLocks/>
          </p:cNvCxnSpPr>
          <p:nvPr/>
        </p:nvCxnSpPr>
        <p:spPr>
          <a:xfrm>
            <a:off x="5208998" y="3809144"/>
            <a:ext cx="1541123" cy="0"/>
          </a:xfrm>
          <a:prstGeom prst="straightConnector1">
            <a:avLst/>
          </a:prstGeom>
          <a:ln w="28575">
            <a:solidFill>
              <a:srgbClr val="095184"/>
            </a:solidFill>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E7AEB7F8-E756-4265-A2C5-176A769DE25E}"/>
              </a:ext>
            </a:extLst>
          </p:cNvPr>
          <p:cNvSpPr txBox="1"/>
          <p:nvPr/>
        </p:nvSpPr>
        <p:spPr>
          <a:xfrm>
            <a:off x="7209036" y="3190567"/>
            <a:ext cx="4097674" cy="1569660"/>
          </a:xfrm>
          <a:prstGeom prst="rect">
            <a:avLst/>
          </a:prstGeom>
          <a:noFill/>
        </p:spPr>
        <p:txBody>
          <a:bodyPr wrap="square">
            <a:spAutoFit/>
          </a:bodyPr>
          <a:lstStyle/>
          <a:p>
            <a:pPr marL="0" indent="0" algn="ctr">
              <a:buNone/>
            </a:pPr>
            <a:r>
              <a:rPr lang="lv-LV" sz="2400" b="1" dirty="0">
                <a:solidFill>
                  <a:srgbClr val="095184"/>
                </a:solidFill>
              </a:rPr>
              <a:t>violation </a:t>
            </a:r>
            <a:r>
              <a:rPr lang="en-GB" sz="2400" b="1" dirty="0">
                <a:solidFill>
                  <a:srgbClr val="095184"/>
                </a:solidFill>
              </a:rPr>
              <a:t>article 1,</a:t>
            </a:r>
            <a:r>
              <a:rPr lang="lv-LV" sz="2400" b="1" dirty="0">
                <a:solidFill>
                  <a:srgbClr val="095184"/>
                </a:solidFill>
              </a:rPr>
              <a:t> </a:t>
            </a:r>
            <a:r>
              <a:rPr lang="en-GB" sz="2400" b="1" dirty="0">
                <a:solidFill>
                  <a:srgbClr val="095184"/>
                </a:solidFill>
              </a:rPr>
              <a:t>para</a:t>
            </a:r>
            <a:r>
              <a:rPr lang="lv-LV" sz="2400" b="1" dirty="0">
                <a:solidFill>
                  <a:srgbClr val="095184"/>
                </a:solidFill>
              </a:rPr>
              <a:t>s</a:t>
            </a:r>
            <a:r>
              <a:rPr lang="en-GB" sz="2400" b="1" dirty="0">
                <a:solidFill>
                  <a:srgbClr val="095184"/>
                </a:solidFill>
              </a:rPr>
              <a:t> 1</a:t>
            </a:r>
            <a:r>
              <a:rPr lang="lv-LV" sz="2400" b="1" dirty="0">
                <a:solidFill>
                  <a:srgbClr val="095184"/>
                </a:solidFill>
              </a:rPr>
              <a:t>-</a:t>
            </a:r>
            <a:r>
              <a:rPr lang="en-GB" sz="2400" b="1" dirty="0">
                <a:solidFill>
                  <a:srgbClr val="095184"/>
                </a:solidFill>
              </a:rPr>
              <a:t>3, of the International Covenant on Civil and Political Rights</a:t>
            </a:r>
          </a:p>
        </p:txBody>
      </p:sp>
    </p:spTree>
    <p:extLst>
      <p:ext uri="{BB962C8B-B14F-4D97-AF65-F5344CB8AC3E}">
        <p14:creationId xmlns:p14="http://schemas.microsoft.com/office/powerpoint/2010/main" val="3012771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F602E-2DB2-48BF-B23C-8E823C3AA171}"/>
              </a:ext>
            </a:extLst>
          </p:cNvPr>
          <p:cNvSpPr>
            <a:spLocks noGrp="1"/>
          </p:cNvSpPr>
          <p:nvPr>
            <p:ph type="title"/>
          </p:nvPr>
        </p:nvSpPr>
        <p:spPr/>
        <p:txBody>
          <a:bodyPr/>
          <a:lstStyle/>
          <a:p>
            <a:r>
              <a:rPr lang="en-GB" dirty="0"/>
              <a:t>Canada’s position</a:t>
            </a:r>
          </a:p>
        </p:txBody>
      </p:sp>
      <p:sp>
        <p:nvSpPr>
          <p:cNvPr id="3" name="Content Placeholder 2">
            <a:extLst>
              <a:ext uri="{FF2B5EF4-FFF2-40B4-BE49-F238E27FC236}">
                <a16:creationId xmlns:a16="http://schemas.microsoft.com/office/drawing/2014/main" id="{672E4512-7714-4738-8AB6-2C1BABD53A31}"/>
              </a:ext>
            </a:extLst>
          </p:cNvPr>
          <p:cNvSpPr>
            <a:spLocks noGrp="1"/>
          </p:cNvSpPr>
          <p:nvPr>
            <p:ph idx="1"/>
          </p:nvPr>
        </p:nvSpPr>
        <p:spPr/>
        <p:txBody>
          <a:bodyPr>
            <a:normAutofit fontScale="92500" lnSpcReduction="20000"/>
          </a:bodyPr>
          <a:lstStyle/>
          <a:p>
            <a:r>
              <a:rPr lang="en-GB" dirty="0"/>
              <a:t>Band's claim to certain lands in northern Alberta was part of a complex situation that involved a number of competing claims from several other native communications in the area</a:t>
            </a:r>
          </a:p>
          <a:p>
            <a:r>
              <a:rPr lang="en-GB" dirty="0"/>
              <a:t>Effective redress in respect of the Band's claims was still available</a:t>
            </a:r>
          </a:p>
          <a:p>
            <a:r>
              <a:rPr lang="en-GB" dirty="0"/>
              <a:t>The Government had made an ex gratia payment to the Band of $C 1.5 million</a:t>
            </a:r>
          </a:p>
          <a:p>
            <a:r>
              <a:rPr lang="en-GB" b="1" dirty="0">
                <a:solidFill>
                  <a:srgbClr val="095184"/>
                </a:solidFill>
              </a:rPr>
              <a:t>Article 1 of the Covenant, concerning the rights of people, could not be invoked under the Optional Protocol which provides for the consideration of alleged violations of individual rights, but not collective rights conferred upon peoples</a:t>
            </a:r>
          </a:p>
        </p:txBody>
      </p:sp>
    </p:spTree>
    <p:extLst>
      <p:ext uri="{BB962C8B-B14F-4D97-AF65-F5344CB8AC3E}">
        <p14:creationId xmlns:p14="http://schemas.microsoft.com/office/powerpoint/2010/main" val="26010544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BEDB8D-2AF1-4994-B77C-6ADDBBB830C8}"/>
              </a:ext>
            </a:extLst>
          </p:cNvPr>
          <p:cNvSpPr>
            <a:spLocks noGrp="1"/>
          </p:cNvSpPr>
          <p:nvPr>
            <p:ph idx="1"/>
          </p:nvPr>
        </p:nvSpPr>
        <p:spPr>
          <a:xfrm>
            <a:off x="514350" y="493160"/>
            <a:ext cx="10515600" cy="5683803"/>
          </a:xfrm>
        </p:spPr>
        <p:txBody>
          <a:bodyPr>
            <a:normAutofit/>
          </a:bodyPr>
          <a:lstStyle/>
          <a:p>
            <a:pPr marL="0" indent="0" algn="ctr">
              <a:buNone/>
            </a:pPr>
            <a:r>
              <a:rPr lang="en-GB" sz="2400" i="1" dirty="0"/>
              <a:t>“Although initially couched in terms of alleged breaches of the provisions of article 1 of the Covenant, </a:t>
            </a:r>
            <a:r>
              <a:rPr lang="en-GB" sz="2400" b="1" i="1" dirty="0">
                <a:solidFill>
                  <a:srgbClr val="095184"/>
                </a:solidFill>
              </a:rPr>
              <a:t>there is no doubt that many of the claims presented raise issues under article 27</a:t>
            </a:r>
            <a:r>
              <a:rPr lang="en-GB" sz="2400" i="1" dirty="0"/>
              <a:t>. The Committee recognizes that the rights protected by article 27 include the right of persons, in community with others, to engage in economic and social activities which are part of the culture of the community to which they belong; </a:t>
            </a:r>
            <a:r>
              <a:rPr lang="en-GB" sz="2400" b="1" i="1" dirty="0">
                <a:solidFill>
                  <a:srgbClr val="095184"/>
                </a:solidFill>
              </a:rPr>
              <a:t>far-reaching allegations concerning extremely serious breaches of other articles of the Covenant </a:t>
            </a:r>
            <a:r>
              <a:rPr lang="en-GB" sz="2400" i="1" dirty="0"/>
              <a:t>(6, 7, 14, para. 1; and 26) … </a:t>
            </a:r>
            <a:r>
              <a:rPr lang="en-GB" sz="2400" b="1" i="1" dirty="0">
                <a:solidFill>
                  <a:srgbClr val="095184"/>
                </a:solidFill>
              </a:rPr>
              <a:t>have not been substantiated to the extent that they would deserve serious consideration</a:t>
            </a:r>
            <a:r>
              <a:rPr lang="en-GB" sz="2400" i="1" dirty="0"/>
              <a:t>. The allegations concerning breaches of articles 17 and 23, paragraph 1, are similarly </a:t>
            </a:r>
            <a:r>
              <a:rPr lang="en-GB" sz="2400" i="1" dirty="0" err="1"/>
              <a:t>farreaching</a:t>
            </a:r>
            <a:r>
              <a:rPr lang="en-GB" sz="2400" i="1" dirty="0"/>
              <a:t> and will not be taken into account except insofar as they may be considered subsumed under the allegations which, generally, raise issues under article 27.”</a:t>
            </a:r>
          </a:p>
        </p:txBody>
      </p:sp>
    </p:spTree>
    <p:extLst>
      <p:ext uri="{BB962C8B-B14F-4D97-AF65-F5344CB8AC3E}">
        <p14:creationId xmlns:p14="http://schemas.microsoft.com/office/powerpoint/2010/main" val="3875242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537E98-292C-414E-8A15-1FCFD2AB84E3}"/>
              </a:ext>
            </a:extLst>
          </p:cNvPr>
          <p:cNvSpPr>
            <a:spLocks noGrp="1"/>
          </p:cNvSpPr>
          <p:nvPr>
            <p:ph type="title"/>
          </p:nvPr>
        </p:nvSpPr>
        <p:spPr/>
        <p:txBody>
          <a:bodyPr>
            <a:noAutofit/>
          </a:bodyPr>
          <a:lstStyle/>
          <a:p>
            <a:r>
              <a:rPr lang="en-GB" sz="2800" dirty="0"/>
              <a:t>ILO Committee of Experts on the Application of Conventions and Recommendations: Observation concerning Indigenous and Tribal Peoples Convention 1989 (2008)</a:t>
            </a:r>
          </a:p>
        </p:txBody>
      </p:sp>
      <p:sp>
        <p:nvSpPr>
          <p:cNvPr id="3" name="Content Placeholder 2">
            <a:extLst>
              <a:ext uri="{FF2B5EF4-FFF2-40B4-BE49-F238E27FC236}">
                <a16:creationId xmlns:a16="http://schemas.microsoft.com/office/drawing/2014/main" id="{6F016D56-9FC5-44BB-9427-78113846E2E9}"/>
              </a:ext>
            </a:extLst>
          </p:cNvPr>
          <p:cNvSpPr>
            <a:spLocks noGrp="1"/>
          </p:cNvSpPr>
          <p:nvPr>
            <p:ph idx="1"/>
          </p:nvPr>
        </p:nvSpPr>
        <p:spPr/>
        <p:txBody>
          <a:bodyPr>
            <a:normAutofit fontScale="85000" lnSpcReduction="20000"/>
          </a:bodyPr>
          <a:lstStyle/>
          <a:p>
            <a:pPr marL="0" indent="0">
              <a:buNone/>
            </a:pPr>
            <a:r>
              <a:rPr lang="en-GB" b="1" dirty="0">
                <a:solidFill>
                  <a:srgbClr val="095184"/>
                </a:solidFill>
              </a:rPr>
              <a:t>SUMMARY</a:t>
            </a:r>
          </a:p>
          <a:p>
            <a:pPr marL="0" indent="0">
              <a:buNone/>
            </a:pPr>
            <a:r>
              <a:rPr lang="en-GB" dirty="0"/>
              <a:t>The Single Confederation of Workers (CUT) alleged that a national legislation of Brazil undermines self-identification of the </a:t>
            </a:r>
            <a:r>
              <a:rPr lang="en-GB" dirty="0" err="1"/>
              <a:t>Quilombola</a:t>
            </a:r>
            <a:r>
              <a:rPr lang="en-GB" dirty="0"/>
              <a:t> communities as tribal communities, and thus preventing the communities from obtaining land titles for the land they have traditionally occupied.</a:t>
            </a:r>
          </a:p>
          <a:p>
            <a:pPr marL="0" indent="0">
              <a:buNone/>
            </a:pPr>
            <a:endParaRPr lang="en-GB" dirty="0"/>
          </a:p>
          <a:p>
            <a:pPr marL="0" indent="0">
              <a:buNone/>
            </a:pPr>
            <a:r>
              <a:rPr lang="en-GB" b="1" dirty="0">
                <a:solidFill>
                  <a:srgbClr val="095184"/>
                </a:solidFill>
              </a:rPr>
              <a:t>MAIN LEGAL ISSUE</a:t>
            </a:r>
          </a:p>
          <a:p>
            <a:pPr marL="0" indent="0">
              <a:buNone/>
            </a:pPr>
            <a:r>
              <a:rPr lang="en-GB" dirty="0"/>
              <a:t>Scope of protections under the ILO Convention No. 169 and in particular whether the protections afforded indigenous peoples also protects tribal people that are not indigenous.</a:t>
            </a:r>
          </a:p>
        </p:txBody>
      </p:sp>
    </p:spTree>
    <p:extLst>
      <p:ext uri="{BB962C8B-B14F-4D97-AF65-F5344CB8AC3E}">
        <p14:creationId xmlns:p14="http://schemas.microsoft.com/office/powerpoint/2010/main" val="4864226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F8A23-776C-449D-8A35-5A73E8179AA8}"/>
              </a:ext>
            </a:extLst>
          </p:cNvPr>
          <p:cNvSpPr>
            <a:spLocks noGrp="1"/>
          </p:cNvSpPr>
          <p:nvPr>
            <p:ph type="title"/>
          </p:nvPr>
        </p:nvSpPr>
        <p:spPr/>
        <p:txBody>
          <a:bodyPr/>
          <a:lstStyle/>
          <a:p>
            <a:r>
              <a:rPr lang="en-GB" dirty="0"/>
              <a:t>Main finding</a:t>
            </a:r>
          </a:p>
        </p:txBody>
      </p:sp>
      <p:sp>
        <p:nvSpPr>
          <p:cNvPr id="3" name="Content Placeholder 2">
            <a:extLst>
              <a:ext uri="{FF2B5EF4-FFF2-40B4-BE49-F238E27FC236}">
                <a16:creationId xmlns:a16="http://schemas.microsoft.com/office/drawing/2014/main" id="{FF53483D-C45B-4162-AD51-A1BF54EEA5DE}"/>
              </a:ext>
            </a:extLst>
          </p:cNvPr>
          <p:cNvSpPr>
            <a:spLocks noGrp="1"/>
          </p:cNvSpPr>
          <p:nvPr>
            <p:ph idx="1"/>
          </p:nvPr>
        </p:nvSpPr>
        <p:spPr>
          <a:xfrm>
            <a:off x="514350" y="1690688"/>
            <a:ext cx="10515600" cy="4486275"/>
          </a:xfrm>
        </p:spPr>
        <p:txBody>
          <a:bodyPr>
            <a:normAutofit lnSpcReduction="10000"/>
          </a:bodyPr>
          <a:lstStyle/>
          <a:p>
            <a:pPr marL="0" indent="0">
              <a:buNone/>
            </a:pPr>
            <a:r>
              <a:rPr lang="en-GB" sz="2400" dirty="0"/>
              <a:t>“The communities identify themselves as indigenous and claim the protection afforded by the Convention. Although occurring less frequently, the indigenous identity of the Indians of the North-East is sometimes not recognized either, and this makes the recognition of their rights to the lands they have traditionally occupied more difficult. </a:t>
            </a:r>
            <a:r>
              <a:rPr lang="en-GB" sz="2400" b="1" dirty="0">
                <a:solidFill>
                  <a:srgbClr val="C41927"/>
                </a:solidFill>
              </a:rPr>
              <a:t>In the light of the information received, the Committee considers that the </a:t>
            </a:r>
            <a:r>
              <a:rPr lang="en-GB" sz="2400" b="1" dirty="0" err="1">
                <a:solidFill>
                  <a:srgbClr val="C41927"/>
                </a:solidFill>
              </a:rPr>
              <a:t>Quilombola</a:t>
            </a:r>
            <a:r>
              <a:rPr lang="en-GB" sz="2400" b="1" dirty="0">
                <a:solidFill>
                  <a:srgbClr val="C41927"/>
                </a:solidFill>
              </a:rPr>
              <a:t> communities appear to meet the requirements laid down by Article 1(1)(a) of the Convention …</a:t>
            </a:r>
          </a:p>
          <a:p>
            <a:pPr marL="0" indent="0">
              <a:buNone/>
            </a:pPr>
            <a:r>
              <a:rPr lang="en-GB" sz="2400" dirty="0"/>
              <a:t> Article 1(2) states that “</a:t>
            </a:r>
            <a:r>
              <a:rPr lang="en-GB" sz="2400" b="1" dirty="0">
                <a:solidFill>
                  <a:srgbClr val="C41927"/>
                </a:solidFill>
              </a:rPr>
              <a:t>self-identification as indigenous or tribal shall be regarded as a fundamental criterion </a:t>
            </a:r>
            <a:r>
              <a:rPr lang="en-GB" sz="2400" dirty="0"/>
              <a:t>for determining the groups for which the provisions of this Convention apply”. </a:t>
            </a:r>
          </a:p>
        </p:txBody>
      </p:sp>
    </p:spTree>
    <p:extLst>
      <p:ext uri="{BB962C8B-B14F-4D97-AF65-F5344CB8AC3E}">
        <p14:creationId xmlns:p14="http://schemas.microsoft.com/office/powerpoint/2010/main" val="3585037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22CDB-A5D0-48E4-A0DE-68B8091B6785}"/>
              </a:ext>
            </a:extLst>
          </p:cNvPr>
          <p:cNvSpPr>
            <a:spLocks noGrp="1"/>
          </p:cNvSpPr>
          <p:nvPr>
            <p:ph type="title"/>
          </p:nvPr>
        </p:nvSpPr>
        <p:spPr/>
        <p:txBody>
          <a:bodyPr>
            <a:noAutofit/>
          </a:bodyPr>
          <a:lstStyle/>
          <a:p>
            <a:r>
              <a:rPr lang="en-GB" sz="2800" dirty="0"/>
              <a:t>ICJ Advisory Opinion in </a:t>
            </a:r>
            <a:r>
              <a:rPr lang="en-GB" sz="2800" i="1" dirty="0"/>
              <a:t>Legal Consequences of the Construction of a Wall in the Occupied Palestinian Territory</a:t>
            </a:r>
            <a:r>
              <a:rPr lang="en-GB" sz="2800" dirty="0"/>
              <a:t> (2004)</a:t>
            </a:r>
          </a:p>
        </p:txBody>
      </p:sp>
      <p:sp>
        <p:nvSpPr>
          <p:cNvPr id="3" name="Content Placeholder 2">
            <a:extLst>
              <a:ext uri="{FF2B5EF4-FFF2-40B4-BE49-F238E27FC236}">
                <a16:creationId xmlns:a16="http://schemas.microsoft.com/office/drawing/2014/main" id="{8839E4AC-3869-413E-9612-4600A61AC73E}"/>
              </a:ext>
            </a:extLst>
          </p:cNvPr>
          <p:cNvSpPr>
            <a:spLocks noGrp="1"/>
          </p:cNvSpPr>
          <p:nvPr>
            <p:ph idx="1"/>
          </p:nvPr>
        </p:nvSpPr>
        <p:spPr/>
        <p:txBody>
          <a:bodyPr>
            <a:normAutofit/>
          </a:bodyPr>
          <a:lstStyle/>
          <a:p>
            <a:pPr marL="0" indent="0">
              <a:buNone/>
            </a:pPr>
            <a:r>
              <a:rPr lang="en-GB" b="1" dirty="0">
                <a:solidFill>
                  <a:srgbClr val="095184"/>
                </a:solidFill>
              </a:rPr>
              <a:t>ESSENCE</a:t>
            </a:r>
          </a:p>
          <a:p>
            <a:pPr marL="0" indent="0">
              <a:buNone/>
            </a:pPr>
            <a:r>
              <a:rPr lang="en-GB" dirty="0"/>
              <a:t>Case dealt with the construction of a wall by Israel which resulted in the destruction of and the de facto annexation of land from the occupied Palestinian territory of the West Bank, including land used by individuals and communities for agriculture and water resources.</a:t>
            </a:r>
          </a:p>
          <a:p>
            <a:pPr marL="0" indent="0">
              <a:buNone/>
            </a:pPr>
            <a:endParaRPr lang="en-GB" dirty="0"/>
          </a:p>
          <a:p>
            <a:pPr marL="0" indent="0">
              <a:buNone/>
            </a:pPr>
            <a:r>
              <a:rPr lang="en-GB" sz="1800" i="1" dirty="0"/>
              <a:t>NB: no direct reference to IPs, but reference to land rights</a:t>
            </a:r>
          </a:p>
        </p:txBody>
      </p:sp>
    </p:spTree>
    <p:extLst>
      <p:ext uri="{BB962C8B-B14F-4D97-AF65-F5344CB8AC3E}">
        <p14:creationId xmlns:p14="http://schemas.microsoft.com/office/powerpoint/2010/main" val="39305894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6867</TotalTime>
  <Words>1669</Words>
  <Application>Microsoft Office PowerPoint</Application>
  <PresentationFormat>Widescreen</PresentationFormat>
  <Paragraphs>61</Paragraphs>
  <Slides>17</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From theory to practice decisions of the international and regional decision-making bodies</vt:lpstr>
      <vt:lpstr>Bernard Ominayak v. Canada (1990)</vt:lpstr>
      <vt:lpstr>Bernard Ominayak v. Canada (1990)</vt:lpstr>
      <vt:lpstr>Applicant’s submissions</vt:lpstr>
      <vt:lpstr>Canada’s position</vt:lpstr>
      <vt:lpstr>PowerPoint Presentation</vt:lpstr>
      <vt:lpstr>ILO Committee of Experts on the Application of Conventions and Recommendations: Observation concerning Indigenous and Tribal Peoples Convention 1989 (2008)</vt:lpstr>
      <vt:lpstr>Main finding</vt:lpstr>
      <vt:lpstr>ICJ Advisory Opinion in Legal Consequences of the Construction of a Wall in the Occupied Palestinian Territory (2004)</vt:lpstr>
      <vt:lpstr>Findings of the Court</vt:lpstr>
      <vt:lpstr>Findings of the Court</vt:lpstr>
      <vt:lpstr>Connors v. United Kingdom, ECtHR (2004)</vt:lpstr>
      <vt:lpstr>Legal question</vt:lpstr>
      <vt:lpstr>Main findings</vt:lpstr>
      <vt:lpstr>Main findings</vt:lpstr>
      <vt:lpstr>Main findings</vt:lpstr>
      <vt:lpstr>From theory to practice decisions of the international and regional decision-making bodies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Anastasija Aleksejeva</dc:creator>
  <cp:lastModifiedBy>User</cp:lastModifiedBy>
  <cp:revision>97</cp:revision>
  <dcterms:created xsi:type="dcterms:W3CDTF">2019-10-03T08:03:04Z</dcterms:created>
  <dcterms:modified xsi:type="dcterms:W3CDTF">2020-12-29T17:41:06Z</dcterms:modified>
</cp:coreProperties>
</file>