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59" r:id="rId4"/>
    <p:sldId id="260" r:id="rId5"/>
    <p:sldId id="262" r:id="rId6"/>
    <p:sldId id="263" r:id="rId7"/>
    <p:sldId id="261" r:id="rId8"/>
    <p:sldId id="266" r:id="rId9"/>
    <p:sldId id="268" r:id="rId10"/>
    <p:sldId id="269" r:id="rId11"/>
    <p:sldId id="270" r:id="rId12"/>
    <p:sldId id="271" r:id="rId13"/>
    <p:sldId id="267" r:id="rId14"/>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5184"/>
    <a:srgbClr val="C41927"/>
    <a:srgbClr val="F6F6F6"/>
    <a:srgbClr val="0046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5D17BC-A76D-428D-B8F9-C74CC6D83871}" type="datetimeFigureOut">
              <a:rPr lang="en-GB" smtClean="0"/>
              <a:t>29/12/2020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EF71A-7008-40B9-9878-B3419BB954C5}" type="slidenum">
              <a:rPr lang="en-GB" smtClean="0"/>
              <a:t>‹#›</a:t>
            </a:fld>
            <a:endParaRPr lang="en-GB"/>
          </a:p>
        </p:txBody>
      </p:sp>
    </p:spTree>
    <p:extLst>
      <p:ext uri="{BB962C8B-B14F-4D97-AF65-F5344CB8AC3E}">
        <p14:creationId xmlns:p14="http://schemas.microsoft.com/office/powerpoint/2010/main" val="822814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3</a:t>
            </a:fld>
            <a:endParaRPr lang="en-GB"/>
          </a:p>
        </p:txBody>
      </p:sp>
    </p:spTree>
    <p:extLst>
      <p:ext uri="{BB962C8B-B14F-4D97-AF65-F5344CB8AC3E}">
        <p14:creationId xmlns:p14="http://schemas.microsoft.com/office/powerpoint/2010/main" val="1475350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4</a:t>
            </a:fld>
            <a:endParaRPr lang="en-GB"/>
          </a:p>
        </p:txBody>
      </p:sp>
    </p:spTree>
    <p:extLst>
      <p:ext uri="{BB962C8B-B14F-4D97-AF65-F5344CB8AC3E}">
        <p14:creationId xmlns:p14="http://schemas.microsoft.com/office/powerpoint/2010/main" val="2112923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5</a:t>
            </a:fld>
            <a:endParaRPr lang="en-GB"/>
          </a:p>
        </p:txBody>
      </p:sp>
    </p:spTree>
    <p:extLst>
      <p:ext uri="{BB962C8B-B14F-4D97-AF65-F5344CB8AC3E}">
        <p14:creationId xmlns:p14="http://schemas.microsoft.com/office/powerpoint/2010/main" val="186311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6</a:t>
            </a:fld>
            <a:endParaRPr lang="en-GB"/>
          </a:p>
        </p:txBody>
      </p:sp>
    </p:spTree>
    <p:extLst>
      <p:ext uri="{BB962C8B-B14F-4D97-AF65-F5344CB8AC3E}">
        <p14:creationId xmlns:p14="http://schemas.microsoft.com/office/powerpoint/2010/main" val="200395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lv-LV"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089740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94758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140067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4350" y="365125"/>
            <a:ext cx="10515600" cy="1325563"/>
          </a:xfrm>
        </p:spPr>
        <p:txBody>
          <a:bodyPr/>
          <a:lstStyle/>
          <a:p>
            <a:r>
              <a:rPr lang="en-US" dirty="0"/>
              <a:t>Click to edit Master title style</a:t>
            </a:r>
            <a:endParaRPr lang="lv-LV" dirty="0"/>
          </a:p>
        </p:txBody>
      </p:sp>
      <p:sp>
        <p:nvSpPr>
          <p:cNvPr id="3" name="Content Placeholder 2"/>
          <p:cNvSpPr>
            <a:spLocks noGrp="1"/>
          </p:cNvSpPr>
          <p:nvPr>
            <p:ph idx="1"/>
          </p:nvPr>
        </p:nvSpPr>
        <p:spPr>
          <a:xfrm>
            <a:off x="514350" y="1825625"/>
            <a:ext cx="10515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322351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63875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760013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lv-LV"/>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89818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lv-LV"/>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83435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lv-LV"/>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496765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832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998130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lv-LV"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pic>
        <p:nvPicPr>
          <p:cNvPr id="7" name="Picture 6"/>
          <p:cNvPicPr>
            <a:picLocks noChangeAspect="1"/>
          </p:cNvPicPr>
          <p:nvPr userDrawn="1"/>
        </p:nvPicPr>
        <p:blipFill>
          <a:blip r:embed="rId13">
            <a:clrChange>
              <a:clrFrom>
                <a:srgbClr val="FFFFFF"/>
              </a:clrFrom>
              <a:clrTo>
                <a:srgbClr val="FFFFFF">
                  <a:alpha val="0"/>
                </a:srgbClr>
              </a:clrTo>
            </a:clrChange>
          </a:blip>
          <a:stretch>
            <a:fillRect/>
          </a:stretch>
        </p:blipFill>
        <p:spPr>
          <a:xfrm>
            <a:off x="10459633" y="6335501"/>
            <a:ext cx="1076786" cy="410822"/>
          </a:xfrm>
          <a:prstGeom prst="rect">
            <a:avLst/>
          </a:prstGeom>
        </p:spPr>
      </p:pic>
      <p:pic>
        <p:nvPicPr>
          <p:cNvPr id="1026" name="Picture 2" descr="Image result for erasmus+ 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969435" y="6364767"/>
            <a:ext cx="1337572" cy="3815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userDrawn="1"/>
        </p:nvSpPr>
        <p:spPr>
          <a:xfrm>
            <a:off x="11887200" y="0"/>
            <a:ext cx="304800" cy="6858000"/>
          </a:xfrm>
          <a:prstGeom prst="rect">
            <a:avLst/>
          </a:prstGeom>
          <a:solidFill>
            <a:srgbClr val="095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solidFill>
                <a:srgbClr val="C41927"/>
              </a:solidFill>
            </a:endParaRPr>
          </a:p>
        </p:txBody>
      </p:sp>
      <p:grpSp>
        <p:nvGrpSpPr>
          <p:cNvPr id="17" name="Group 16"/>
          <p:cNvGrpSpPr/>
          <p:nvPr userDrawn="1"/>
        </p:nvGrpSpPr>
        <p:grpSpPr>
          <a:xfrm>
            <a:off x="11887200" y="5899577"/>
            <a:ext cx="304800" cy="655968"/>
            <a:chOff x="11982448" y="6104563"/>
            <a:chExt cx="209552" cy="450982"/>
          </a:xfrm>
        </p:grpSpPr>
        <p:sp>
          <p:nvSpPr>
            <p:cNvPr id="22" name="Right Triangle 21"/>
            <p:cNvSpPr/>
            <p:nvPr userDrawn="1"/>
          </p:nvSpPr>
          <p:spPr>
            <a:xfrm flipV="1">
              <a:off x="11982448" y="6330799"/>
              <a:ext cx="208172" cy="22474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6" name="Right Triangle 15"/>
            <p:cNvSpPr/>
            <p:nvPr userDrawn="1"/>
          </p:nvSpPr>
          <p:spPr>
            <a:xfrm flipH="1">
              <a:off x="11982448" y="6104563"/>
              <a:ext cx="209552" cy="22623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grpSp>
    </p:spTree>
    <p:extLst>
      <p:ext uri="{BB962C8B-B14F-4D97-AF65-F5344CB8AC3E}">
        <p14:creationId xmlns:p14="http://schemas.microsoft.com/office/powerpoint/2010/main" val="2392503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kern="1200">
          <a:solidFill>
            <a:srgbClr val="C4192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6694" y="863700"/>
            <a:ext cx="10378611" cy="2822824"/>
          </a:xfrm>
        </p:spPr>
        <p:txBody>
          <a:bodyPr>
            <a:noAutofit/>
          </a:bodyPr>
          <a:lstStyle/>
          <a:p>
            <a:r>
              <a:rPr lang="en-GB" sz="3600" dirty="0"/>
              <a:t>An Inter-American perspective:</a:t>
            </a:r>
            <a:br>
              <a:rPr lang="en-GB" sz="3600" dirty="0"/>
            </a:br>
            <a:r>
              <a:rPr lang="en-GB" sz="3600" dirty="0"/>
              <a:t> the case of </a:t>
            </a:r>
            <a:r>
              <a:rPr lang="en-GB" sz="3600" dirty="0" err="1"/>
              <a:t>Mayagna</a:t>
            </a:r>
            <a:r>
              <a:rPr lang="en-GB" sz="3600" dirty="0"/>
              <a:t> (Sumo) </a:t>
            </a:r>
            <a:r>
              <a:rPr lang="en-GB" sz="3600" dirty="0" err="1"/>
              <a:t>Awas</a:t>
            </a:r>
            <a:r>
              <a:rPr lang="en-GB" sz="3600" dirty="0"/>
              <a:t> </a:t>
            </a:r>
            <a:r>
              <a:rPr lang="en-GB" sz="3600" dirty="0" err="1"/>
              <a:t>Tingni</a:t>
            </a:r>
            <a:r>
              <a:rPr lang="en-GB" sz="3600" dirty="0"/>
              <a:t> Community v. Nicaragua</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5236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7E5F8D-351B-4375-BC77-DEBA73CB973E}"/>
              </a:ext>
            </a:extLst>
          </p:cNvPr>
          <p:cNvSpPr>
            <a:spLocks noGrp="1"/>
          </p:cNvSpPr>
          <p:nvPr>
            <p:ph idx="1"/>
          </p:nvPr>
        </p:nvSpPr>
        <p:spPr>
          <a:xfrm>
            <a:off x="514350" y="616449"/>
            <a:ext cx="10515600" cy="5560514"/>
          </a:xfrm>
        </p:spPr>
        <p:txBody>
          <a:bodyPr>
            <a:normAutofit fontScale="92500"/>
          </a:bodyPr>
          <a:lstStyle/>
          <a:p>
            <a:pPr marL="0" indent="0">
              <a:lnSpc>
                <a:spcPct val="150000"/>
              </a:lnSpc>
              <a:buNone/>
            </a:pPr>
            <a:r>
              <a:rPr lang="en-GB" sz="2000" dirty="0"/>
              <a:t>151. </a:t>
            </a:r>
            <a:r>
              <a:rPr lang="en-GB" sz="2000" b="1" i="1" dirty="0">
                <a:solidFill>
                  <a:srgbClr val="095184"/>
                </a:solidFill>
              </a:rPr>
              <a:t>Indigenous peoples’ customary law must be especially taken into account </a:t>
            </a:r>
            <a:r>
              <a:rPr lang="en-GB" sz="2000" dirty="0"/>
              <a:t>for the purpose of this analysis. As a result of customary practices, possession of the land should suffice for indigenous communities lacking real title to property of the land to obtain official recognition of that property, and for consequent registration. </a:t>
            </a:r>
          </a:p>
          <a:p>
            <a:pPr marL="0" indent="0">
              <a:lnSpc>
                <a:spcPct val="150000"/>
              </a:lnSpc>
              <a:buNone/>
            </a:pPr>
            <a:r>
              <a:rPr lang="en-GB" sz="2000" dirty="0"/>
              <a:t>152. As has been pointed out, </a:t>
            </a:r>
            <a:r>
              <a:rPr lang="en-GB" sz="2000" b="1" i="1" dirty="0">
                <a:solidFill>
                  <a:srgbClr val="095184"/>
                </a:solidFill>
              </a:rPr>
              <a:t>Nicaragua recognizes communal property of indigenous peoples, but has not regulated the specific procedure to materialize that recognition</a:t>
            </a:r>
            <a:r>
              <a:rPr lang="en-GB" sz="2000" dirty="0"/>
              <a:t>, and therefore no such title deeds have been granted since 1990. Furthermore, in the instant case the State has not objected to the claim of the </a:t>
            </a:r>
            <a:r>
              <a:rPr lang="en-GB" sz="2000" dirty="0" err="1"/>
              <a:t>Awas</a:t>
            </a:r>
            <a:r>
              <a:rPr lang="en-GB" sz="2000" dirty="0"/>
              <a:t> </a:t>
            </a:r>
            <a:r>
              <a:rPr lang="en-GB" sz="2000" dirty="0" err="1"/>
              <a:t>Tingni</a:t>
            </a:r>
            <a:r>
              <a:rPr lang="en-GB" sz="2000" dirty="0"/>
              <a:t> Community to be declared owner, even though the extent of the area claimed is disputed. </a:t>
            </a:r>
          </a:p>
          <a:p>
            <a:pPr marL="0" indent="0">
              <a:lnSpc>
                <a:spcPct val="150000"/>
              </a:lnSpc>
              <a:buNone/>
            </a:pPr>
            <a:r>
              <a:rPr lang="en-GB" sz="2000" dirty="0"/>
              <a:t>153. It is the opinion of the Court that, pursuant to article 5 of the Constitution of Nicaragua, the </a:t>
            </a:r>
            <a:r>
              <a:rPr lang="en-GB" sz="2000" b="1" i="1" dirty="0">
                <a:solidFill>
                  <a:srgbClr val="095184"/>
                </a:solidFill>
              </a:rPr>
              <a:t>members of the </a:t>
            </a:r>
            <a:r>
              <a:rPr lang="en-GB" sz="2000" b="1" i="1" dirty="0" err="1">
                <a:solidFill>
                  <a:srgbClr val="095184"/>
                </a:solidFill>
              </a:rPr>
              <a:t>Awas</a:t>
            </a:r>
            <a:r>
              <a:rPr lang="en-GB" sz="2000" b="1" i="1" dirty="0">
                <a:solidFill>
                  <a:srgbClr val="095184"/>
                </a:solidFill>
              </a:rPr>
              <a:t> </a:t>
            </a:r>
            <a:r>
              <a:rPr lang="en-GB" sz="2000" b="1" i="1" dirty="0" err="1">
                <a:solidFill>
                  <a:srgbClr val="095184"/>
                </a:solidFill>
              </a:rPr>
              <a:t>Tingni</a:t>
            </a:r>
            <a:r>
              <a:rPr lang="en-GB" sz="2000" b="1" i="1" dirty="0">
                <a:solidFill>
                  <a:srgbClr val="095184"/>
                </a:solidFill>
              </a:rPr>
              <a:t> Community have a communal property right to the lands they currently inhabit, without detriment to the rights of other indigenous communities</a:t>
            </a:r>
            <a:r>
              <a:rPr lang="en-GB" sz="2000" dirty="0"/>
              <a:t>. </a:t>
            </a:r>
          </a:p>
        </p:txBody>
      </p:sp>
    </p:spTree>
    <p:extLst>
      <p:ext uri="{BB962C8B-B14F-4D97-AF65-F5344CB8AC3E}">
        <p14:creationId xmlns:p14="http://schemas.microsoft.com/office/powerpoint/2010/main" val="2725011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20828-CD92-4DF1-A23E-2B738C66BC23}"/>
              </a:ext>
            </a:extLst>
          </p:cNvPr>
          <p:cNvSpPr>
            <a:spLocks noGrp="1"/>
          </p:cNvSpPr>
          <p:nvPr>
            <p:ph type="title"/>
          </p:nvPr>
        </p:nvSpPr>
        <p:spPr/>
        <p:txBody>
          <a:bodyPr/>
          <a:lstStyle/>
          <a:p>
            <a:r>
              <a:rPr lang="en-GB" dirty="0"/>
              <a:t>Outcome on Article 21</a:t>
            </a:r>
          </a:p>
        </p:txBody>
      </p:sp>
      <p:sp>
        <p:nvSpPr>
          <p:cNvPr id="3" name="Content Placeholder 2">
            <a:extLst>
              <a:ext uri="{FF2B5EF4-FFF2-40B4-BE49-F238E27FC236}">
                <a16:creationId xmlns:a16="http://schemas.microsoft.com/office/drawing/2014/main" id="{9450E22E-6E76-416F-A8E7-EAD3EFBFEE23}"/>
              </a:ext>
            </a:extLst>
          </p:cNvPr>
          <p:cNvSpPr>
            <a:spLocks noGrp="1"/>
          </p:cNvSpPr>
          <p:nvPr>
            <p:ph idx="1"/>
          </p:nvPr>
        </p:nvSpPr>
        <p:spPr/>
        <p:txBody>
          <a:bodyPr>
            <a:normAutofit lnSpcReduction="10000"/>
          </a:bodyPr>
          <a:lstStyle/>
          <a:p>
            <a:pPr marL="0" indent="0">
              <a:buNone/>
            </a:pPr>
            <a:r>
              <a:rPr lang="en-GB" dirty="0"/>
              <a:t>Based on the above, and taking into account the criterion of the Court with respect to applying article 29(b) of the Convention (supra para. 148), </a:t>
            </a:r>
            <a:r>
              <a:rPr lang="en-GB" b="1" i="1" dirty="0">
                <a:solidFill>
                  <a:srgbClr val="C41927"/>
                </a:solidFill>
              </a:rPr>
              <a:t>the Court believes that, in light of article 21 of the Convention, the State has violated the right of the members of the </a:t>
            </a:r>
            <a:r>
              <a:rPr lang="en-GB" b="1" i="1" dirty="0" err="1">
                <a:solidFill>
                  <a:srgbClr val="C41927"/>
                </a:solidFill>
              </a:rPr>
              <a:t>Mayagna</a:t>
            </a:r>
            <a:r>
              <a:rPr lang="en-GB" b="1" i="1" dirty="0">
                <a:solidFill>
                  <a:srgbClr val="C41927"/>
                </a:solidFill>
              </a:rPr>
              <a:t> </a:t>
            </a:r>
            <a:r>
              <a:rPr lang="en-GB" b="1" i="1" dirty="0" err="1">
                <a:solidFill>
                  <a:srgbClr val="C41927"/>
                </a:solidFill>
              </a:rPr>
              <a:t>Awas</a:t>
            </a:r>
            <a:r>
              <a:rPr lang="en-GB" b="1" i="1" dirty="0">
                <a:solidFill>
                  <a:srgbClr val="C41927"/>
                </a:solidFill>
              </a:rPr>
              <a:t> </a:t>
            </a:r>
            <a:r>
              <a:rPr lang="en-GB" b="1" i="1" dirty="0" err="1">
                <a:solidFill>
                  <a:srgbClr val="C41927"/>
                </a:solidFill>
              </a:rPr>
              <a:t>Tingni</a:t>
            </a:r>
            <a:r>
              <a:rPr lang="en-GB" b="1" i="1" dirty="0">
                <a:solidFill>
                  <a:srgbClr val="C41927"/>
                </a:solidFill>
              </a:rPr>
              <a:t> Community to the use and enjoyment of their property</a:t>
            </a:r>
            <a:r>
              <a:rPr lang="en-GB" dirty="0"/>
              <a:t>, and that it has granted concessions to third parties to utilize the property and resources located in an area which could correspond, fully or in part, to the lands which must be delimited, demarcated, and titled.</a:t>
            </a:r>
          </a:p>
        </p:txBody>
      </p:sp>
    </p:spTree>
    <p:extLst>
      <p:ext uri="{BB962C8B-B14F-4D97-AF65-F5344CB8AC3E}">
        <p14:creationId xmlns:p14="http://schemas.microsoft.com/office/powerpoint/2010/main" val="588860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C47D8-42B9-42C8-973F-9D6FF4851AF6}"/>
              </a:ext>
            </a:extLst>
          </p:cNvPr>
          <p:cNvSpPr>
            <a:spLocks noGrp="1"/>
          </p:cNvSpPr>
          <p:nvPr>
            <p:ph type="title"/>
          </p:nvPr>
        </p:nvSpPr>
        <p:spPr/>
        <p:txBody>
          <a:bodyPr/>
          <a:lstStyle/>
          <a:p>
            <a:r>
              <a:rPr lang="en-GB" dirty="0"/>
              <a:t>Significance</a:t>
            </a:r>
          </a:p>
        </p:txBody>
      </p:sp>
      <p:sp>
        <p:nvSpPr>
          <p:cNvPr id="3" name="Content Placeholder 2">
            <a:extLst>
              <a:ext uri="{FF2B5EF4-FFF2-40B4-BE49-F238E27FC236}">
                <a16:creationId xmlns:a16="http://schemas.microsoft.com/office/drawing/2014/main" id="{C2EAA869-E087-4056-BB72-DC6766ADCEC0}"/>
              </a:ext>
            </a:extLst>
          </p:cNvPr>
          <p:cNvSpPr>
            <a:spLocks noGrp="1"/>
          </p:cNvSpPr>
          <p:nvPr>
            <p:ph idx="1"/>
          </p:nvPr>
        </p:nvSpPr>
        <p:spPr>
          <a:xfrm>
            <a:off x="514350" y="1825625"/>
            <a:ext cx="10515600" cy="2294308"/>
          </a:xfrm>
        </p:spPr>
        <p:txBody>
          <a:bodyPr/>
          <a:lstStyle/>
          <a:p>
            <a:pPr marL="0" indent="0">
              <a:buNone/>
            </a:pPr>
            <a:r>
              <a:rPr lang="en-GB" b="0" i="0" dirty="0">
                <a:effectLst/>
                <a:latin typeface="+mj-lt"/>
              </a:rPr>
              <a:t>The Inter-American Court of Human Rights was the first human rights body which interpreted the right to property to be understood </a:t>
            </a:r>
            <a:r>
              <a:rPr lang="en-GB" b="1" i="0" dirty="0">
                <a:effectLst/>
                <a:latin typeface="+mj-lt"/>
              </a:rPr>
              <a:t>as to include the right of indigenous people to communal property </a:t>
            </a:r>
            <a:r>
              <a:rPr lang="en-GB" b="0" i="0" dirty="0">
                <a:effectLst/>
                <a:latin typeface="+mj-lt"/>
              </a:rPr>
              <a:t>and not merely the right to private property.</a:t>
            </a:r>
            <a:endParaRPr lang="en-GB" dirty="0">
              <a:latin typeface="+mj-lt"/>
            </a:endParaRPr>
          </a:p>
        </p:txBody>
      </p:sp>
      <p:cxnSp>
        <p:nvCxnSpPr>
          <p:cNvPr id="5" name="Straight Connector 4">
            <a:extLst>
              <a:ext uri="{FF2B5EF4-FFF2-40B4-BE49-F238E27FC236}">
                <a16:creationId xmlns:a16="http://schemas.microsoft.com/office/drawing/2014/main" id="{4457F6DC-5A5D-4CC5-B0F6-C6E0F5A4727F}"/>
              </a:ext>
            </a:extLst>
          </p:cNvPr>
          <p:cNvCxnSpPr/>
          <p:nvPr/>
        </p:nvCxnSpPr>
        <p:spPr>
          <a:xfrm>
            <a:off x="606175" y="4202130"/>
            <a:ext cx="10423775" cy="0"/>
          </a:xfrm>
          <a:prstGeom prst="line">
            <a:avLst/>
          </a:prstGeom>
          <a:ln w="28575">
            <a:solidFill>
              <a:srgbClr val="09518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567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6694" y="863700"/>
            <a:ext cx="10378611" cy="2822824"/>
          </a:xfrm>
        </p:spPr>
        <p:txBody>
          <a:bodyPr>
            <a:noAutofit/>
          </a:bodyPr>
          <a:lstStyle/>
          <a:p>
            <a:r>
              <a:rPr lang="en-GB" sz="3600" dirty="0"/>
              <a:t>An Inter-American perspective:</a:t>
            </a:r>
            <a:br>
              <a:rPr lang="en-GB" sz="3600" dirty="0"/>
            </a:br>
            <a:r>
              <a:rPr lang="en-GB" sz="3600" dirty="0"/>
              <a:t> the case of </a:t>
            </a:r>
            <a:r>
              <a:rPr lang="en-GB" sz="3600" dirty="0" err="1"/>
              <a:t>Mayagna</a:t>
            </a:r>
            <a:r>
              <a:rPr lang="en-GB" sz="3600" dirty="0"/>
              <a:t> (Sumo) </a:t>
            </a:r>
            <a:r>
              <a:rPr lang="en-GB" sz="3600" dirty="0" err="1"/>
              <a:t>Awas</a:t>
            </a:r>
            <a:r>
              <a:rPr lang="en-GB" sz="3600" dirty="0"/>
              <a:t> </a:t>
            </a:r>
            <a:r>
              <a:rPr lang="en-GB" sz="3600" dirty="0" err="1"/>
              <a:t>Tingni</a:t>
            </a:r>
            <a:r>
              <a:rPr lang="en-GB" sz="3600" dirty="0"/>
              <a:t> Community v. Nicaragua</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7960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345D0-44DA-4F2E-AB34-571FED161841}"/>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D6476DFD-277B-4060-8EFB-0458450C0345}"/>
              </a:ext>
            </a:extLst>
          </p:cNvPr>
          <p:cNvSpPr>
            <a:spLocks noGrp="1"/>
          </p:cNvSpPr>
          <p:nvPr>
            <p:ph idx="1"/>
          </p:nvPr>
        </p:nvSpPr>
        <p:spPr>
          <a:xfrm>
            <a:off x="514350" y="1825625"/>
            <a:ext cx="5002872" cy="4351338"/>
          </a:xfrm>
        </p:spPr>
        <p:txBody>
          <a:bodyPr>
            <a:normAutofit lnSpcReduction="10000"/>
          </a:bodyPr>
          <a:lstStyle/>
          <a:p>
            <a:pPr marL="0" indent="0">
              <a:buNone/>
            </a:pPr>
            <a:r>
              <a:rPr lang="en-GB" dirty="0"/>
              <a:t>The </a:t>
            </a:r>
            <a:r>
              <a:rPr lang="en-GB" dirty="0" err="1"/>
              <a:t>Awas</a:t>
            </a:r>
            <a:r>
              <a:rPr lang="en-GB" dirty="0"/>
              <a:t> </a:t>
            </a:r>
            <a:r>
              <a:rPr lang="en-GB" dirty="0" err="1"/>
              <a:t>Tingni</a:t>
            </a:r>
            <a:r>
              <a:rPr lang="en-GB" dirty="0"/>
              <a:t> community is a community of indigenous people living in the Northern Atlantic Autonomous Region (“RAAN”) of the Atlantic coast of Nicaragua. Most community members belong to the </a:t>
            </a:r>
            <a:r>
              <a:rPr lang="en-GB" dirty="0" err="1"/>
              <a:t>Mayagna</a:t>
            </a:r>
            <a:r>
              <a:rPr lang="en-GB" dirty="0"/>
              <a:t> or Sumo ethnic groups.</a:t>
            </a:r>
          </a:p>
        </p:txBody>
      </p:sp>
      <p:pic>
        <p:nvPicPr>
          <p:cNvPr id="1026" name="Picture 2" descr="Bounding the Commons: Land Demarcation in Northeastern Nicaragua -  FINLEY‐BROOK - 2009 - Bulletin of Latin American Research - Wiley Online  Library">
            <a:extLst>
              <a:ext uri="{FF2B5EF4-FFF2-40B4-BE49-F238E27FC236}">
                <a16:creationId xmlns:a16="http://schemas.microsoft.com/office/drawing/2014/main" id="{8A430E46-1588-4BCE-8C4E-A3F8C00BBC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0898" y="1825625"/>
            <a:ext cx="5457825" cy="3943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5545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a:extLst>
              <a:ext uri="{FF2B5EF4-FFF2-40B4-BE49-F238E27FC236}">
                <a16:creationId xmlns:a16="http://schemas.microsoft.com/office/drawing/2014/main" id="{BFF18782-7424-445A-ACE3-4BDED65E9E34}"/>
              </a:ext>
            </a:extLst>
          </p:cNvPr>
          <p:cNvCxnSpPr/>
          <p:nvPr/>
        </p:nvCxnSpPr>
        <p:spPr>
          <a:xfrm>
            <a:off x="0" y="3205537"/>
            <a:ext cx="10890607" cy="0"/>
          </a:xfrm>
          <a:prstGeom prst="straightConnector1">
            <a:avLst/>
          </a:prstGeom>
          <a:ln w="28575">
            <a:solidFill>
              <a:srgbClr val="095184"/>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ADDCEB6-F771-4E0E-9969-471CD79D767E}"/>
              </a:ext>
            </a:extLst>
          </p:cNvPr>
          <p:cNvSpPr txBox="1"/>
          <p:nvPr/>
        </p:nvSpPr>
        <p:spPr>
          <a:xfrm>
            <a:off x="141269" y="2692098"/>
            <a:ext cx="6097712" cy="400110"/>
          </a:xfrm>
          <a:prstGeom prst="rect">
            <a:avLst/>
          </a:prstGeom>
          <a:noFill/>
        </p:spPr>
        <p:txBody>
          <a:bodyPr wrap="square">
            <a:spAutoFit/>
          </a:bodyPr>
          <a:lstStyle/>
          <a:p>
            <a:r>
              <a:rPr lang="en-GB" sz="2000" b="1" dirty="0"/>
              <a:t>March 1992</a:t>
            </a:r>
          </a:p>
        </p:txBody>
      </p:sp>
      <p:sp>
        <p:nvSpPr>
          <p:cNvPr id="9" name="TextBox 8">
            <a:extLst>
              <a:ext uri="{FF2B5EF4-FFF2-40B4-BE49-F238E27FC236}">
                <a16:creationId xmlns:a16="http://schemas.microsoft.com/office/drawing/2014/main" id="{5B7E23D6-729A-4130-8ADB-59A4B5EAA1DE}"/>
              </a:ext>
            </a:extLst>
          </p:cNvPr>
          <p:cNvSpPr txBox="1"/>
          <p:nvPr/>
        </p:nvSpPr>
        <p:spPr>
          <a:xfrm>
            <a:off x="141268" y="3429000"/>
            <a:ext cx="3742363" cy="1477328"/>
          </a:xfrm>
          <a:prstGeom prst="rect">
            <a:avLst/>
          </a:prstGeom>
          <a:noFill/>
        </p:spPr>
        <p:txBody>
          <a:bodyPr wrap="square">
            <a:spAutoFit/>
          </a:bodyPr>
          <a:lstStyle/>
          <a:p>
            <a:r>
              <a:rPr lang="en-GB" i="1" dirty="0"/>
              <a:t>The </a:t>
            </a:r>
            <a:r>
              <a:rPr lang="en-GB" i="1" dirty="0" err="1"/>
              <a:t>Awas</a:t>
            </a:r>
            <a:r>
              <a:rPr lang="en-GB" i="1" dirty="0"/>
              <a:t> </a:t>
            </a:r>
            <a:r>
              <a:rPr lang="en-GB" i="1" dirty="0" err="1"/>
              <a:t>Tingni</a:t>
            </a:r>
            <a:r>
              <a:rPr lang="en-GB" i="1" dirty="0"/>
              <a:t> community signs a contract with </a:t>
            </a:r>
            <a:r>
              <a:rPr lang="en-GB" i="1" dirty="0" err="1"/>
              <a:t>Maderas</a:t>
            </a:r>
            <a:r>
              <a:rPr lang="en-GB" i="1" dirty="0"/>
              <a:t> y </a:t>
            </a:r>
            <a:r>
              <a:rPr lang="en-GB" i="1" dirty="0" err="1"/>
              <a:t>Derivados</a:t>
            </a:r>
            <a:r>
              <a:rPr lang="en-GB" i="1" dirty="0"/>
              <a:t> de Nicaragua, S.A. (“MADENSA”), for “comprehensive management of the forest.”</a:t>
            </a:r>
          </a:p>
        </p:txBody>
      </p:sp>
      <p:sp>
        <p:nvSpPr>
          <p:cNvPr id="10" name="TextBox 9">
            <a:extLst>
              <a:ext uri="{FF2B5EF4-FFF2-40B4-BE49-F238E27FC236}">
                <a16:creationId xmlns:a16="http://schemas.microsoft.com/office/drawing/2014/main" id="{6EB09D64-F95B-4061-AAE0-E8E7980F59E0}"/>
              </a:ext>
            </a:extLst>
          </p:cNvPr>
          <p:cNvSpPr txBox="1"/>
          <p:nvPr/>
        </p:nvSpPr>
        <p:spPr>
          <a:xfrm>
            <a:off x="4302301" y="2692098"/>
            <a:ext cx="6097712" cy="400110"/>
          </a:xfrm>
          <a:prstGeom prst="rect">
            <a:avLst/>
          </a:prstGeom>
          <a:noFill/>
        </p:spPr>
        <p:txBody>
          <a:bodyPr wrap="square">
            <a:spAutoFit/>
          </a:bodyPr>
          <a:lstStyle/>
          <a:p>
            <a:r>
              <a:rPr lang="en-GB" sz="2000" b="1" dirty="0"/>
              <a:t>May 1994</a:t>
            </a:r>
          </a:p>
        </p:txBody>
      </p:sp>
      <p:sp>
        <p:nvSpPr>
          <p:cNvPr id="12" name="TextBox 11">
            <a:extLst>
              <a:ext uri="{FF2B5EF4-FFF2-40B4-BE49-F238E27FC236}">
                <a16:creationId xmlns:a16="http://schemas.microsoft.com/office/drawing/2014/main" id="{67F2B349-E6D4-4C9B-9CAE-40BF757E65C0}"/>
              </a:ext>
            </a:extLst>
          </p:cNvPr>
          <p:cNvSpPr txBox="1"/>
          <p:nvPr/>
        </p:nvSpPr>
        <p:spPr>
          <a:xfrm>
            <a:off x="4302301" y="3429000"/>
            <a:ext cx="3742363" cy="2585323"/>
          </a:xfrm>
          <a:prstGeom prst="rect">
            <a:avLst/>
          </a:prstGeom>
          <a:noFill/>
        </p:spPr>
        <p:txBody>
          <a:bodyPr wrap="square">
            <a:spAutoFit/>
          </a:bodyPr>
          <a:lstStyle/>
          <a:p>
            <a:r>
              <a:rPr lang="en-GB" i="1" dirty="0"/>
              <a:t>The </a:t>
            </a:r>
            <a:r>
              <a:rPr lang="en-GB" i="1" dirty="0" err="1"/>
              <a:t>Awas</a:t>
            </a:r>
            <a:r>
              <a:rPr lang="en-GB" i="1" dirty="0"/>
              <a:t> </a:t>
            </a:r>
            <a:r>
              <a:rPr lang="en-GB" i="1" dirty="0" err="1"/>
              <a:t>Tingni</a:t>
            </a:r>
            <a:r>
              <a:rPr lang="en-GB" i="1" dirty="0"/>
              <a:t> community, MADENSA, and the Ministry of the Environment and Natural Resources (“MARENA”) all sign a Forest Management Agreement to “facilitate the ‘definition’ of communal lands and to avoid undermining the Community’s territorial claims.”</a:t>
            </a:r>
          </a:p>
        </p:txBody>
      </p:sp>
      <p:sp>
        <p:nvSpPr>
          <p:cNvPr id="13" name="TextBox 12">
            <a:extLst>
              <a:ext uri="{FF2B5EF4-FFF2-40B4-BE49-F238E27FC236}">
                <a16:creationId xmlns:a16="http://schemas.microsoft.com/office/drawing/2014/main" id="{7E89AC8E-E1CC-46D3-8560-FACF5C5A41DE}"/>
              </a:ext>
            </a:extLst>
          </p:cNvPr>
          <p:cNvSpPr txBox="1"/>
          <p:nvPr/>
        </p:nvSpPr>
        <p:spPr>
          <a:xfrm>
            <a:off x="8401690" y="2692098"/>
            <a:ext cx="6097712" cy="400110"/>
          </a:xfrm>
          <a:prstGeom prst="rect">
            <a:avLst/>
          </a:prstGeom>
          <a:noFill/>
        </p:spPr>
        <p:txBody>
          <a:bodyPr wrap="square">
            <a:spAutoFit/>
          </a:bodyPr>
          <a:lstStyle/>
          <a:p>
            <a:r>
              <a:rPr lang="en-GB" sz="2000" b="1" dirty="0"/>
              <a:t>January 1995</a:t>
            </a:r>
          </a:p>
        </p:txBody>
      </p:sp>
      <p:sp>
        <p:nvSpPr>
          <p:cNvPr id="15" name="TextBox 14">
            <a:extLst>
              <a:ext uri="{FF2B5EF4-FFF2-40B4-BE49-F238E27FC236}">
                <a16:creationId xmlns:a16="http://schemas.microsoft.com/office/drawing/2014/main" id="{95010168-BD43-4B60-B8C1-A1DA53B6A50A}"/>
              </a:ext>
            </a:extLst>
          </p:cNvPr>
          <p:cNvSpPr txBox="1"/>
          <p:nvPr/>
        </p:nvSpPr>
        <p:spPr>
          <a:xfrm>
            <a:off x="8401690" y="3429000"/>
            <a:ext cx="3228656" cy="2585323"/>
          </a:xfrm>
          <a:prstGeom prst="rect">
            <a:avLst/>
          </a:prstGeom>
          <a:noFill/>
        </p:spPr>
        <p:txBody>
          <a:bodyPr wrap="square">
            <a:spAutoFit/>
          </a:bodyPr>
          <a:lstStyle/>
          <a:p>
            <a:r>
              <a:rPr lang="en-GB" i="1" dirty="0"/>
              <a:t>The National Forestry Service of MARENA approves</a:t>
            </a:r>
          </a:p>
          <a:p>
            <a:r>
              <a:rPr lang="en-GB" i="1" dirty="0"/>
              <a:t>a forest management plan submitted by Sol del Caribe, S.A. (“SOLCARSA”), a logging company, to use timber from the lands inhabited by the </a:t>
            </a:r>
            <a:r>
              <a:rPr lang="en-GB" i="1" dirty="0" err="1"/>
              <a:t>Awas</a:t>
            </a:r>
            <a:r>
              <a:rPr lang="en-GB" i="1" dirty="0"/>
              <a:t> </a:t>
            </a:r>
            <a:r>
              <a:rPr lang="en-GB" i="1" dirty="0" err="1"/>
              <a:t>Tingni</a:t>
            </a:r>
            <a:r>
              <a:rPr lang="en-GB" i="1" dirty="0"/>
              <a:t> community.</a:t>
            </a:r>
          </a:p>
        </p:txBody>
      </p:sp>
    </p:spTree>
    <p:extLst>
      <p:ext uri="{BB962C8B-B14F-4D97-AF65-F5344CB8AC3E}">
        <p14:creationId xmlns:p14="http://schemas.microsoft.com/office/powerpoint/2010/main" val="2769865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a:extLst>
              <a:ext uri="{FF2B5EF4-FFF2-40B4-BE49-F238E27FC236}">
                <a16:creationId xmlns:a16="http://schemas.microsoft.com/office/drawing/2014/main" id="{BFF18782-7424-445A-ACE3-4BDED65E9E34}"/>
              </a:ext>
            </a:extLst>
          </p:cNvPr>
          <p:cNvCxnSpPr/>
          <p:nvPr/>
        </p:nvCxnSpPr>
        <p:spPr>
          <a:xfrm>
            <a:off x="0" y="3205537"/>
            <a:ext cx="10890607" cy="0"/>
          </a:xfrm>
          <a:prstGeom prst="straightConnector1">
            <a:avLst/>
          </a:prstGeom>
          <a:ln w="28575">
            <a:solidFill>
              <a:srgbClr val="095184"/>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ADDCEB6-F771-4E0E-9969-471CD79D767E}"/>
              </a:ext>
            </a:extLst>
          </p:cNvPr>
          <p:cNvSpPr txBox="1"/>
          <p:nvPr/>
        </p:nvSpPr>
        <p:spPr>
          <a:xfrm>
            <a:off x="141269" y="2692098"/>
            <a:ext cx="6097712" cy="400110"/>
          </a:xfrm>
          <a:prstGeom prst="rect">
            <a:avLst/>
          </a:prstGeom>
          <a:noFill/>
        </p:spPr>
        <p:txBody>
          <a:bodyPr wrap="square">
            <a:spAutoFit/>
          </a:bodyPr>
          <a:lstStyle/>
          <a:p>
            <a:r>
              <a:rPr lang="en-GB" sz="2000" b="1" dirty="0"/>
              <a:t>April 1995</a:t>
            </a:r>
          </a:p>
        </p:txBody>
      </p:sp>
      <p:sp>
        <p:nvSpPr>
          <p:cNvPr id="10" name="TextBox 9">
            <a:extLst>
              <a:ext uri="{FF2B5EF4-FFF2-40B4-BE49-F238E27FC236}">
                <a16:creationId xmlns:a16="http://schemas.microsoft.com/office/drawing/2014/main" id="{6EB09D64-F95B-4061-AAE0-E8E7980F59E0}"/>
              </a:ext>
            </a:extLst>
          </p:cNvPr>
          <p:cNvSpPr txBox="1"/>
          <p:nvPr/>
        </p:nvSpPr>
        <p:spPr>
          <a:xfrm>
            <a:off x="3716679" y="2692098"/>
            <a:ext cx="6097712" cy="400110"/>
          </a:xfrm>
          <a:prstGeom prst="rect">
            <a:avLst/>
          </a:prstGeom>
          <a:noFill/>
        </p:spPr>
        <p:txBody>
          <a:bodyPr wrap="square">
            <a:spAutoFit/>
          </a:bodyPr>
          <a:lstStyle/>
          <a:p>
            <a:r>
              <a:rPr lang="en-GB" sz="2000" b="1" dirty="0"/>
              <a:t>June 1995</a:t>
            </a:r>
          </a:p>
        </p:txBody>
      </p:sp>
      <p:sp>
        <p:nvSpPr>
          <p:cNvPr id="13" name="TextBox 12">
            <a:extLst>
              <a:ext uri="{FF2B5EF4-FFF2-40B4-BE49-F238E27FC236}">
                <a16:creationId xmlns:a16="http://schemas.microsoft.com/office/drawing/2014/main" id="{7E89AC8E-E1CC-46D3-8560-FACF5C5A41DE}"/>
              </a:ext>
            </a:extLst>
          </p:cNvPr>
          <p:cNvSpPr txBox="1"/>
          <p:nvPr/>
        </p:nvSpPr>
        <p:spPr>
          <a:xfrm>
            <a:off x="7366565" y="2692098"/>
            <a:ext cx="6097712" cy="400110"/>
          </a:xfrm>
          <a:prstGeom prst="rect">
            <a:avLst/>
          </a:prstGeom>
          <a:noFill/>
        </p:spPr>
        <p:txBody>
          <a:bodyPr wrap="square">
            <a:spAutoFit/>
          </a:bodyPr>
          <a:lstStyle/>
          <a:p>
            <a:r>
              <a:rPr lang="en-GB" sz="2000" b="1" dirty="0"/>
              <a:t>July 1995</a:t>
            </a:r>
          </a:p>
        </p:txBody>
      </p:sp>
      <p:sp>
        <p:nvSpPr>
          <p:cNvPr id="11" name="TextBox 10">
            <a:extLst>
              <a:ext uri="{FF2B5EF4-FFF2-40B4-BE49-F238E27FC236}">
                <a16:creationId xmlns:a16="http://schemas.microsoft.com/office/drawing/2014/main" id="{6BA39C3E-3CF3-4986-804C-575F5402F156}"/>
              </a:ext>
            </a:extLst>
          </p:cNvPr>
          <p:cNvSpPr txBox="1"/>
          <p:nvPr/>
        </p:nvSpPr>
        <p:spPr>
          <a:xfrm>
            <a:off x="141269" y="3429000"/>
            <a:ext cx="3084816" cy="1200329"/>
          </a:xfrm>
          <a:prstGeom prst="rect">
            <a:avLst/>
          </a:prstGeom>
          <a:noFill/>
        </p:spPr>
        <p:txBody>
          <a:bodyPr wrap="square">
            <a:spAutoFit/>
          </a:bodyPr>
          <a:lstStyle/>
          <a:p>
            <a:r>
              <a:rPr lang="en-GB" i="1" dirty="0"/>
              <a:t>The Regional Coordinator of RAAN signs the forest</a:t>
            </a:r>
          </a:p>
          <a:p>
            <a:r>
              <a:rPr lang="en-GB" i="1" dirty="0"/>
              <a:t>management plan with SOLCARSA</a:t>
            </a:r>
          </a:p>
        </p:txBody>
      </p:sp>
      <p:sp>
        <p:nvSpPr>
          <p:cNvPr id="14" name="TextBox 13">
            <a:extLst>
              <a:ext uri="{FF2B5EF4-FFF2-40B4-BE49-F238E27FC236}">
                <a16:creationId xmlns:a16="http://schemas.microsoft.com/office/drawing/2014/main" id="{C3748955-1A34-40FB-88BF-A98F04927A34}"/>
              </a:ext>
            </a:extLst>
          </p:cNvPr>
          <p:cNvSpPr txBox="1"/>
          <p:nvPr/>
        </p:nvSpPr>
        <p:spPr>
          <a:xfrm>
            <a:off x="3716678" y="3429000"/>
            <a:ext cx="3259479" cy="2031325"/>
          </a:xfrm>
          <a:prstGeom prst="rect">
            <a:avLst/>
          </a:prstGeom>
          <a:noFill/>
        </p:spPr>
        <p:txBody>
          <a:bodyPr wrap="square">
            <a:spAutoFit/>
          </a:bodyPr>
          <a:lstStyle/>
          <a:p>
            <a:r>
              <a:rPr lang="en-GB" i="1" dirty="0"/>
              <a:t>The Board of Directors of the Regional Council of RAAN approves the agreement signed by RAAN and SOLCARSA and authorizes logging operations in the Cerro </a:t>
            </a:r>
            <a:r>
              <a:rPr lang="en-GB" i="1" dirty="0" err="1"/>
              <a:t>Wakambay</a:t>
            </a:r>
            <a:r>
              <a:rPr lang="en-GB" i="1" dirty="0"/>
              <a:t> area.</a:t>
            </a:r>
          </a:p>
        </p:txBody>
      </p:sp>
      <p:sp>
        <p:nvSpPr>
          <p:cNvPr id="16" name="TextBox 15">
            <a:extLst>
              <a:ext uri="{FF2B5EF4-FFF2-40B4-BE49-F238E27FC236}">
                <a16:creationId xmlns:a16="http://schemas.microsoft.com/office/drawing/2014/main" id="{7B13D1BC-6AD5-48AC-BAB5-C63B3AD19BEF}"/>
              </a:ext>
            </a:extLst>
          </p:cNvPr>
          <p:cNvSpPr txBox="1"/>
          <p:nvPr/>
        </p:nvSpPr>
        <p:spPr>
          <a:xfrm>
            <a:off x="7366565" y="3429000"/>
            <a:ext cx="3657606" cy="2308324"/>
          </a:xfrm>
          <a:prstGeom prst="rect">
            <a:avLst/>
          </a:prstGeom>
          <a:noFill/>
        </p:spPr>
        <p:txBody>
          <a:bodyPr wrap="square">
            <a:spAutoFit/>
          </a:bodyPr>
          <a:lstStyle/>
          <a:p>
            <a:r>
              <a:rPr lang="en-GB" i="1" dirty="0"/>
              <a:t>María Luisa Acosta </a:t>
            </a:r>
            <a:r>
              <a:rPr lang="en-GB" i="1" dirty="0" err="1"/>
              <a:t>Castellón</a:t>
            </a:r>
            <a:r>
              <a:rPr lang="en-GB" i="1" dirty="0"/>
              <a:t> submits a letter to the Minister of MARENA on the Community’s behalf, requesting that the process of granting a concession to SOLCARSA be halted until an</a:t>
            </a:r>
          </a:p>
          <a:p>
            <a:r>
              <a:rPr lang="en-GB" i="1" dirty="0"/>
              <a:t>agreement with the Community can be reached.</a:t>
            </a:r>
          </a:p>
        </p:txBody>
      </p:sp>
    </p:spTree>
    <p:extLst>
      <p:ext uri="{BB962C8B-B14F-4D97-AF65-F5344CB8AC3E}">
        <p14:creationId xmlns:p14="http://schemas.microsoft.com/office/powerpoint/2010/main" val="2713280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a:extLst>
              <a:ext uri="{FF2B5EF4-FFF2-40B4-BE49-F238E27FC236}">
                <a16:creationId xmlns:a16="http://schemas.microsoft.com/office/drawing/2014/main" id="{BFF18782-7424-445A-ACE3-4BDED65E9E34}"/>
              </a:ext>
            </a:extLst>
          </p:cNvPr>
          <p:cNvCxnSpPr/>
          <p:nvPr/>
        </p:nvCxnSpPr>
        <p:spPr>
          <a:xfrm>
            <a:off x="0" y="1181528"/>
            <a:ext cx="10890607" cy="0"/>
          </a:xfrm>
          <a:prstGeom prst="straightConnector1">
            <a:avLst/>
          </a:prstGeom>
          <a:ln w="28575">
            <a:solidFill>
              <a:srgbClr val="095184"/>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ADDCEB6-F771-4E0E-9969-471CD79D767E}"/>
              </a:ext>
            </a:extLst>
          </p:cNvPr>
          <p:cNvSpPr txBox="1"/>
          <p:nvPr/>
        </p:nvSpPr>
        <p:spPr>
          <a:xfrm>
            <a:off x="141268" y="544799"/>
            <a:ext cx="6097712" cy="400110"/>
          </a:xfrm>
          <a:prstGeom prst="rect">
            <a:avLst/>
          </a:prstGeom>
          <a:noFill/>
        </p:spPr>
        <p:txBody>
          <a:bodyPr wrap="square">
            <a:spAutoFit/>
          </a:bodyPr>
          <a:lstStyle/>
          <a:p>
            <a:r>
              <a:rPr lang="en-GB" sz="2000" b="1" dirty="0"/>
              <a:t>September 1995</a:t>
            </a:r>
          </a:p>
        </p:txBody>
      </p:sp>
      <p:sp>
        <p:nvSpPr>
          <p:cNvPr id="11" name="TextBox 10">
            <a:extLst>
              <a:ext uri="{FF2B5EF4-FFF2-40B4-BE49-F238E27FC236}">
                <a16:creationId xmlns:a16="http://schemas.microsoft.com/office/drawing/2014/main" id="{6BA39C3E-3CF3-4986-804C-575F5402F156}"/>
              </a:ext>
            </a:extLst>
          </p:cNvPr>
          <p:cNvSpPr txBox="1"/>
          <p:nvPr/>
        </p:nvSpPr>
        <p:spPr>
          <a:xfrm>
            <a:off x="141268" y="1582340"/>
            <a:ext cx="10307550" cy="3693319"/>
          </a:xfrm>
          <a:prstGeom prst="rect">
            <a:avLst/>
          </a:prstGeom>
          <a:noFill/>
        </p:spPr>
        <p:txBody>
          <a:bodyPr wrap="square">
            <a:spAutoFit/>
          </a:bodyPr>
          <a:lstStyle/>
          <a:p>
            <a:r>
              <a:rPr lang="en-GB" i="1" dirty="0"/>
              <a:t>The </a:t>
            </a:r>
            <a:r>
              <a:rPr lang="en-GB" i="1" dirty="0" err="1"/>
              <a:t>Awas</a:t>
            </a:r>
            <a:r>
              <a:rPr lang="en-GB" i="1" dirty="0"/>
              <a:t> </a:t>
            </a:r>
            <a:r>
              <a:rPr lang="en-GB" i="1" dirty="0" err="1"/>
              <a:t>Tingni</a:t>
            </a:r>
            <a:r>
              <a:rPr lang="en-GB" i="1" dirty="0"/>
              <a:t> community files an application for amparo against MARENA officials before the Appellate Court of Matagalpa. The Community asks the court to prevent the officials from granting the concession to SOLCARSA, suspend the concession process between MARENA and SOLCARSA, </a:t>
            </a:r>
            <a:r>
              <a:rPr lang="en-GB" b="1" i="1" dirty="0"/>
              <a:t>and require a dialogue process with the Community regarding the use of timber on Community lands</a:t>
            </a:r>
            <a:r>
              <a:rPr lang="en-GB" i="1" dirty="0"/>
              <a:t>.</a:t>
            </a:r>
          </a:p>
          <a:p>
            <a:endParaRPr lang="en-GB" i="1" dirty="0"/>
          </a:p>
          <a:p>
            <a:r>
              <a:rPr lang="en-GB" i="1" dirty="0"/>
              <a:t>The Appellate Court declares the Community’s application inadmissible because of Community’s failure to submit the application within thirty days of becoming aware of MARENA’s actions amounts to tacit consent to the granting of the concession.</a:t>
            </a:r>
          </a:p>
          <a:p>
            <a:endParaRPr lang="en-GB" i="1" dirty="0"/>
          </a:p>
          <a:p>
            <a:r>
              <a:rPr lang="en-GB" i="1" dirty="0"/>
              <a:t>The Community files an application before the Constitutional Panel of the Supreme Court of Justice for review of the Civil Panel’s decision. The Community argues that it is becoming aware of new violations on a daily basis, thus causing the thirty-day filing requirement to continually reset.</a:t>
            </a:r>
          </a:p>
        </p:txBody>
      </p:sp>
    </p:spTree>
    <p:extLst>
      <p:ext uri="{BB962C8B-B14F-4D97-AF65-F5344CB8AC3E}">
        <p14:creationId xmlns:p14="http://schemas.microsoft.com/office/powerpoint/2010/main" val="2034416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a:extLst>
              <a:ext uri="{FF2B5EF4-FFF2-40B4-BE49-F238E27FC236}">
                <a16:creationId xmlns:a16="http://schemas.microsoft.com/office/drawing/2014/main" id="{BFF18782-7424-445A-ACE3-4BDED65E9E34}"/>
              </a:ext>
            </a:extLst>
          </p:cNvPr>
          <p:cNvCxnSpPr/>
          <p:nvPr/>
        </p:nvCxnSpPr>
        <p:spPr>
          <a:xfrm>
            <a:off x="0" y="1181528"/>
            <a:ext cx="10890607" cy="0"/>
          </a:xfrm>
          <a:prstGeom prst="straightConnector1">
            <a:avLst/>
          </a:prstGeom>
          <a:ln w="28575">
            <a:solidFill>
              <a:srgbClr val="095184"/>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ADDCEB6-F771-4E0E-9969-471CD79D767E}"/>
              </a:ext>
            </a:extLst>
          </p:cNvPr>
          <p:cNvSpPr txBox="1"/>
          <p:nvPr/>
        </p:nvSpPr>
        <p:spPr>
          <a:xfrm>
            <a:off x="141268" y="544799"/>
            <a:ext cx="6097712" cy="400110"/>
          </a:xfrm>
          <a:prstGeom prst="rect">
            <a:avLst/>
          </a:prstGeom>
          <a:noFill/>
        </p:spPr>
        <p:txBody>
          <a:bodyPr wrap="square">
            <a:spAutoFit/>
          </a:bodyPr>
          <a:lstStyle/>
          <a:p>
            <a:r>
              <a:rPr lang="en-GB" sz="2000" b="1" dirty="0"/>
              <a:t>October 1995</a:t>
            </a:r>
          </a:p>
        </p:txBody>
      </p:sp>
      <p:sp>
        <p:nvSpPr>
          <p:cNvPr id="11" name="TextBox 10">
            <a:extLst>
              <a:ext uri="{FF2B5EF4-FFF2-40B4-BE49-F238E27FC236}">
                <a16:creationId xmlns:a16="http://schemas.microsoft.com/office/drawing/2014/main" id="{6BA39C3E-3CF3-4986-804C-575F5402F156}"/>
              </a:ext>
            </a:extLst>
          </p:cNvPr>
          <p:cNvSpPr txBox="1"/>
          <p:nvPr/>
        </p:nvSpPr>
        <p:spPr>
          <a:xfrm>
            <a:off x="141268" y="1489874"/>
            <a:ext cx="6097712" cy="1754326"/>
          </a:xfrm>
          <a:prstGeom prst="rect">
            <a:avLst/>
          </a:prstGeom>
          <a:noFill/>
        </p:spPr>
        <p:txBody>
          <a:bodyPr wrap="square">
            <a:spAutoFit/>
          </a:bodyPr>
          <a:lstStyle/>
          <a:p>
            <a:r>
              <a:rPr lang="en-GB" i="1" dirty="0"/>
              <a:t>Jamie Castillo Felipe, Syndic of the </a:t>
            </a:r>
            <a:r>
              <a:rPr lang="en-GB" i="1" dirty="0" err="1"/>
              <a:t>Awas</a:t>
            </a:r>
            <a:r>
              <a:rPr lang="en-GB" i="1" dirty="0"/>
              <a:t> </a:t>
            </a:r>
            <a:r>
              <a:rPr lang="en-GB" i="1" dirty="0" err="1"/>
              <a:t>Tingni</a:t>
            </a:r>
            <a:r>
              <a:rPr lang="en-GB" i="1" dirty="0"/>
              <a:t> community, </a:t>
            </a:r>
            <a:r>
              <a:rPr lang="en-GB" b="1" i="1" dirty="0"/>
              <a:t>files a petition before the Commission </a:t>
            </a:r>
            <a:r>
              <a:rPr lang="en-GB" i="1" dirty="0"/>
              <a:t>in his own name and on behalf of the Community. He requests precautionary measures to prevent the State from granting SOLCARSA a concession to start</a:t>
            </a:r>
          </a:p>
          <a:p>
            <a:r>
              <a:rPr lang="en-GB" i="1" dirty="0"/>
              <a:t>logging on indigenous lands.</a:t>
            </a:r>
          </a:p>
        </p:txBody>
      </p:sp>
      <p:sp>
        <p:nvSpPr>
          <p:cNvPr id="8" name="TextBox 7">
            <a:extLst>
              <a:ext uri="{FF2B5EF4-FFF2-40B4-BE49-F238E27FC236}">
                <a16:creationId xmlns:a16="http://schemas.microsoft.com/office/drawing/2014/main" id="{291154D5-B5B5-45D9-BE4A-7FF4E8F0507D}"/>
              </a:ext>
            </a:extLst>
          </p:cNvPr>
          <p:cNvSpPr txBox="1"/>
          <p:nvPr/>
        </p:nvSpPr>
        <p:spPr>
          <a:xfrm>
            <a:off x="6788649" y="1489874"/>
            <a:ext cx="3472665" cy="646331"/>
          </a:xfrm>
          <a:prstGeom prst="rect">
            <a:avLst/>
          </a:prstGeom>
          <a:noFill/>
        </p:spPr>
        <p:txBody>
          <a:bodyPr wrap="square">
            <a:spAutoFit/>
          </a:bodyPr>
          <a:lstStyle/>
          <a:p>
            <a:r>
              <a:rPr lang="en-GB" i="1" dirty="0"/>
              <a:t>The Commission decided to bring the case before the Court. </a:t>
            </a:r>
          </a:p>
        </p:txBody>
      </p:sp>
      <p:sp>
        <p:nvSpPr>
          <p:cNvPr id="9" name="TextBox 8">
            <a:extLst>
              <a:ext uri="{FF2B5EF4-FFF2-40B4-BE49-F238E27FC236}">
                <a16:creationId xmlns:a16="http://schemas.microsoft.com/office/drawing/2014/main" id="{FEC38493-1B4D-43CB-94D1-7504A09A61CF}"/>
              </a:ext>
            </a:extLst>
          </p:cNvPr>
          <p:cNvSpPr txBox="1"/>
          <p:nvPr/>
        </p:nvSpPr>
        <p:spPr>
          <a:xfrm>
            <a:off x="6788649" y="663109"/>
            <a:ext cx="6097712" cy="400110"/>
          </a:xfrm>
          <a:prstGeom prst="rect">
            <a:avLst/>
          </a:prstGeom>
          <a:noFill/>
        </p:spPr>
        <p:txBody>
          <a:bodyPr wrap="square">
            <a:spAutoFit/>
          </a:bodyPr>
          <a:lstStyle/>
          <a:p>
            <a:r>
              <a:rPr lang="en-GB" sz="2000" b="1" dirty="0"/>
              <a:t>…May 1998</a:t>
            </a:r>
          </a:p>
        </p:txBody>
      </p:sp>
    </p:spTree>
    <p:extLst>
      <p:ext uri="{BB962C8B-B14F-4D97-AF65-F5344CB8AC3E}">
        <p14:creationId xmlns:p14="http://schemas.microsoft.com/office/powerpoint/2010/main" val="3651259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7EB05-EFE1-4A05-847C-1A43DF219A46}"/>
              </a:ext>
            </a:extLst>
          </p:cNvPr>
          <p:cNvSpPr>
            <a:spLocks noGrp="1"/>
          </p:cNvSpPr>
          <p:nvPr>
            <p:ph type="title"/>
          </p:nvPr>
        </p:nvSpPr>
        <p:spPr/>
        <p:txBody>
          <a:bodyPr>
            <a:normAutofit/>
          </a:bodyPr>
          <a:lstStyle/>
          <a:p>
            <a:r>
              <a:rPr lang="en-GB" sz="3200" dirty="0"/>
              <a:t>Article 2</a:t>
            </a:r>
            <a:r>
              <a:rPr lang="ru-RU" sz="3200" dirty="0"/>
              <a:t>1</a:t>
            </a:r>
            <a:r>
              <a:rPr lang="en-GB" sz="3200" dirty="0"/>
              <a:t> of the American Convention on Human Rights</a:t>
            </a:r>
            <a:r>
              <a:rPr lang="ru-RU" sz="3200" dirty="0"/>
              <a:t> </a:t>
            </a:r>
            <a:r>
              <a:rPr lang="lv-LV" sz="3200" dirty="0"/>
              <a:t>– Right to Private Property</a:t>
            </a:r>
            <a:endParaRPr lang="en-GB" sz="3200" dirty="0"/>
          </a:p>
        </p:txBody>
      </p:sp>
      <p:sp>
        <p:nvSpPr>
          <p:cNvPr id="3" name="Content Placeholder 2">
            <a:extLst>
              <a:ext uri="{FF2B5EF4-FFF2-40B4-BE49-F238E27FC236}">
                <a16:creationId xmlns:a16="http://schemas.microsoft.com/office/drawing/2014/main" id="{546EFB0D-1681-45B6-9CDD-AE1E23D3F109}"/>
              </a:ext>
            </a:extLst>
          </p:cNvPr>
          <p:cNvSpPr>
            <a:spLocks noGrp="1"/>
          </p:cNvSpPr>
          <p:nvPr>
            <p:ph idx="1"/>
          </p:nvPr>
        </p:nvSpPr>
        <p:spPr/>
        <p:txBody>
          <a:bodyPr>
            <a:normAutofit fontScale="92500"/>
          </a:bodyPr>
          <a:lstStyle/>
          <a:p>
            <a:pPr marL="0" indent="0">
              <a:buNone/>
            </a:pPr>
            <a:r>
              <a:rPr lang="en-GB" dirty="0"/>
              <a:t>1.    Everyone has the right to the use and enjoyment of his property. The law may subordinate such use and enjoyment to the interest of society.</a:t>
            </a:r>
          </a:p>
          <a:p>
            <a:pPr marL="0" indent="0">
              <a:buNone/>
            </a:pPr>
            <a:r>
              <a:rPr lang="en-GB" dirty="0"/>
              <a:t>2.    No one shall be deprived of his property except upon payment of just compensation, for reasons of public utility or social interest, and in the cases and according to the forms established by law.</a:t>
            </a:r>
          </a:p>
          <a:p>
            <a:pPr marL="0" indent="0">
              <a:buNone/>
            </a:pPr>
            <a:r>
              <a:rPr lang="en-GB" dirty="0"/>
              <a:t>3.    Usury and any other form of exploitation of man by man shall be prohibited by law.</a:t>
            </a:r>
          </a:p>
        </p:txBody>
      </p:sp>
    </p:spTree>
    <p:extLst>
      <p:ext uri="{BB962C8B-B14F-4D97-AF65-F5344CB8AC3E}">
        <p14:creationId xmlns:p14="http://schemas.microsoft.com/office/powerpoint/2010/main" val="1140749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5D5BF-2324-4041-A7AB-A258FF74925C}"/>
              </a:ext>
            </a:extLst>
          </p:cNvPr>
          <p:cNvSpPr>
            <a:spLocks noGrp="1"/>
          </p:cNvSpPr>
          <p:nvPr>
            <p:ph type="title"/>
          </p:nvPr>
        </p:nvSpPr>
        <p:spPr/>
        <p:txBody>
          <a:bodyPr/>
          <a:lstStyle/>
          <a:p>
            <a:r>
              <a:rPr lang="lv-LV" dirty="0"/>
              <a:t>C</a:t>
            </a:r>
            <a:r>
              <a:rPr lang="en-GB" dirty="0" err="1"/>
              <a:t>ourt</a:t>
            </a:r>
            <a:r>
              <a:rPr lang="en-GB" dirty="0"/>
              <a:t> specifically on violation of Article 21 of the Convention</a:t>
            </a:r>
          </a:p>
        </p:txBody>
      </p:sp>
      <p:sp>
        <p:nvSpPr>
          <p:cNvPr id="3" name="Content Placeholder 2">
            <a:extLst>
              <a:ext uri="{FF2B5EF4-FFF2-40B4-BE49-F238E27FC236}">
                <a16:creationId xmlns:a16="http://schemas.microsoft.com/office/drawing/2014/main" id="{CBDB0FC7-AE05-4FB0-B92F-760FABD733EF}"/>
              </a:ext>
            </a:extLst>
          </p:cNvPr>
          <p:cNvSpPr>
            <a:spLocks noGrp="1"/>
          </p:cNvSpPr>
          <p:nvPr>
            <p:ph idx="1"/>
          </p:nvPr>
        </p:nvSpPr>
        <p:spPr/>
        <p:txBody>
          <a:bodyPr>
            <a:normAutofit fontScale="92500"/>
          </a:bodyPr>
          <a:lstStyle/>
          <a:p>
            <a:pPr marL="0" indent="0">
              <a:buNone/>
            </a:pPr>
            <a:r>
              <a:rPr lang="en-GB" dirty="0"/>
              <a:t>148. Through an evolutionary interpretation of international instruments for the protection of human rights, taking into account applicable norms of interpretation and pursuant to article 29(b) of the Convention -which precludes a restrictive interpretation of rights-, </a:t>
            </a:r>
            <a:r>
              <a:rPr lang="en-GB" b="1" i="1" dirty="0">
                <a:solidFill>
                  <a:srgbClr val="095184"/>
                </a:solidFill>
              </a:rPr>
              <a:t>it is the opinion of this Court that article 21 of the Convention protects the right to property in a sense which includes, among others, the rights of members of the indigenous communities within the framework of communal property, which is also recognized by the Constitution of Nicaragua.</a:t>
            </a:r>
          </a:p>
        </p:txBody>
      </p:sp>
    </p:spTree>
    <p:extLst>
      <p:ext uri="{BB962C8B-B14F-4D97-AF65-F5344CB8AC3E}">
        <p14:creationId xmlns:p14="http://schemas.microsoft.com/office/powerpoint/2010/main" val="19007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7022F0-2CCD-4472-BBB8-A7EDAB373F6C}"/>
              </a:ext>
            </a:extLst>
          </p:cNvPr>
          <p:cNvSpPr>
            <a:spLocks noGrp="1"/>
          </p:cNvSpPr>
          <p:nvPr>
            <p:ph idx="1"/>
          </p:nvPr>
        </p:nvSpPr>
        <p:spPr>
          <a:xfrm>
            <a:off x="514350" y="513708"/>
            <a:ext cx="10515600" cy="5663255"/>
          </a:xfrm>
        </p:spPr>
        <p:txBody>
          <a:bodyPr>
            <a:normAutofit/>
          </a:bodyPr>
          <a:lstStyle/>
          <a:p>
            <a:pPr marL="0" indent="0">
              <a:lnSpc>
                <a:spcPct val="150000"/>
              </a:lnSpc>
              <a:buNone/>
            </a:pPr>
            <a:r>
              <a:rPr lang="en-GB" sz="2000" dirty="0"/>
              <a:t>149. Given the characteristics of the instant case, some specifications are required on the concept of property in indigenous communities. Among indigenous peoples there is a communitarian tradition regarding a communal form of collective property of the land, in the sense </a:t>
            </a:r>
            <a:r>
              <a:rPr lang="en-GB" sz="2000" b="1" i="1" dirty="0">
                <a:solidFill>
                  <a:srgbClr val="095184"/>
                </a:solidFill>
              </a:rPr>
              <a:t>that ownership of the land is not </a:t>
            </a:r>
            <a:r>
              <a:rPr lang="en-GB" sz="2000" b="1" i="1" dirty="0" err="1">
                <a:solidFill>
                  <a:srgbClr val="095184"/>
                </a:solidFill>
              </a:rPr>
              <a:t>centered</a:t>
            </a:r>
            <a:r>
              <a:rPr lang="en-GB" sz="2000" b="1" i="1" dirty="0">
                <a:solidFill>
                  <a:srgbClr val="095184"/>
                </a:solidFill>
              </a:rPr>
              <a:t> on an individual but rather on the group and its community</a:t>
            </a:r>
            <a:r>
              <a:rPr lang="en-GB" sz="2000" dirty="0"/>
              <a:t>. Indigenous groups, by the fact of their very existence, have the right to live freely in their own territory; </a:t>
            </a:r>
            <a:r>
              <a:rPr lang="en-GB" sz="2000" b="1" i="1" dirty="0">
                <a:solidFill>
                  <a:srgbClr val="095184"/>
                </a:solidFill>
              </a:rPr>
              <a:t>the close ties of indigenous people with the land must be recognized and understood as the </a:t>
            </a:r>
            <a:r>
              <a:rPr lang="en-GB" sz="2000" b="1" i="1" dirty="0">
                <a:solidFill>
                  <a:srgbClr val="C41927"/>
                </a:solidFill>
              </a:rPr>
              <a:t>fundamental basis</a:t>
            </a:r>
            <a:r>
              <a:rPr lang="en-GB" sz="2000" b="1" i="1" dirty="0">
                <a:solidFill>
                  <a:srgbClr val="095184"/>
                </a:solidFill>
              </a:rPr>
              <a:t> of their cultures, their spiritual life, their integrity, and their economic survival.</a:t>
            </a:r>
            <a:r>
              <a:rPr lang="en-GB" sz="2000" dirty="0"/>
              <a:t> For indigenous communities, relations to the land are not merely a matter of possession and production but a material and spiritual element which they must fully enjoy, even to preserve their cultural legacy and transmit it to future generations.</a:t>
            </a:r>
          </a:p>
        </p:txBody>
      </p:sp>
    </p:spTree>
    <p:extLst>
      <p:ext uri="{BB962C8B-B14F-4D97-AF65-F5344CB8AC3E}">
        <p14:creationId xmlns:p14="http://schemas.microsoft.com/office/powerpoint/2010/main" val="149043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6648</TotalTime>
  <Words>1219</Words>
  <Application>Microsoft Office PowerPoint</Application>
  <PresentationFormat>Widescreen</PresentationFormat>
  <Paragraphs>50</Paragraphs>
  <Slides>13</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An Inter-American perspective:  the case of Mayagna (Sumo) Awas Tingni Community v. Nicaragua</vt:lpstr>
      <vt:lpstr>Introduction</vt:lpstr>
      <vt:lpstr>PowerPoint Presentation</vt:lpstr>
      <vt:lpstr>PowerPoint Presentation</vt:lpstr>
      <vt:lpstr>PowerPoint Presentation</vt:lpstr>
      <vt:lpstr>PowerPoint Presentation</vt:lpstr>
      <vt:lpstr>Article 21 of the American Convention on Human Rights – Right to Private Property</vt:lpstr>
      <vt:lpstr>Court specifically on violation of Article 21 of the Convention</vt:lpstr>
      <vt:lpstr>PowerPoint Presentation</vt:lpstr>
      <vt:lpstr>PowerPoint Presentation</vt:lpstr>
      <vt:lpstr>Outcome on Article 21</vt:lpstr>
      <vt:lpstr>Significance</vt:lpstr>
      <vt:lpstr>An Inter-American perspective:  the case of Mayagna (Sumo) Awas Tingni Community v. Nicaragua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Anastasija Aleksejeva</dc:creator>
  <cp:lastModifiedBy>User</cp:lastModifiedBy>
  <cp:revision>91</cp:revision>
  <dcterms:created xsi:type="dcterms:W3CDTF">2019-10-03T08:03:04Z</dcterms:created>
  <dcterms:modified xsi:type="dcterms:W3CDTF">2020-12-29T18:47:51Z</dcterms:modified>
</cp:coreProperties>
</file>