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1" r:id="rId5"/>
    <p:sldId id="265" r:id="rId6"/>
    <p:sldId id="264" r:id="rId7"/>
    <p:sldId id="266" r:id="rId8"/>
    <p:sldId id="268" r:id="rId9"/>
    <p:sldId id="263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5184"/>
    <a:srgbClr val="C41927"/>
    <a:srgbClr val="F6F6F6"/>
    <a:srgbClr val="004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D17BC-A76D-428D-B8F9-C74CC6D83871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EF71A-7008-40B9-9878-B3419BB95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974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75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067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825625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235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875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001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8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435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676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32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04.01.2021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813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9633" y="6335501"/>
            <a:ext cx="1076786" cy="410822"/>
          </a:xfrm>
          <a:prstGeom prst="rect">
            <a:avLst/>
          </a:prstGeom>
        </p:spPr>
      </p:pic>
      <p:pic>
        <p:nvPicPr>
          <p:cNvPr id="1026" name="Picture 2" descr="Image result for erasmus+ 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435" y="6364767"/>
            <a:ext cx="1337572" cy="38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 userDrawn="1"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951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rgbClr val="C41927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1887200" y="5899577"/>
            <a:ext cx="304800" cy="655968"/>
            <a:chOff x="11982448" y="6104563"/>
            <a:chExt cx="209552" cy="450982"/>
          </a:xfrm>
        </p:grpSpPr>
        <p:sp>
          <p:nvSpPr>
            <p:cNvPr id="22" name="Right Triangle 21"/>
            <p:cNvSpPr/>
            <p:nvPr userDrawn="1"/>
          </p:nvSpPr>
          <p:spPr>
            <a:xfrm flipV="1">
              <a:off x="11982448" y="6330799"/>
              <a:ext cx="208172" cy="22474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6" name="Right Triangle 15"/>
            <p:cNvSpPr/>
            <p:nvPr userDrawn="1"/>
          </p:nvSpPr>
          <p:spPr>
            <a:xfrm flipH="1">
              <a:off x="11982448" y="6104563"/>
              <a:ext cx="209552" cy="22623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39250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C4192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6694" y="719864"/>
            <a:ext cx="10378611" cy="2822824"/>
          </a:xfrm>
        </p:spPr>
        <p:txBody>
          <a:bodyPr>
            <a:noAutofit/>
          </a:bodyPr>
          <a:lstStyle/>
          <a:p>
            <a:r>
              <a:rPr lang="en-GB" sz="3600" dirty="0"/>
              <a:t>Evaluating current and future challenges</a:t>
            </a:r>
            <a:endParaRPr lang="lv-LV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9079"/>
            <a:ext cx="9144000" cy="1177724"/>
          </a:xfrm>
        </p:spPr>
        <p:txBody>
          <a:bodyPr>
            <a:normAutofit/>
          </a:bodyPr>
          <a:lstStyle/>
          <a:p>
            <a:r>
              <a:rPr lang="lv-LV" sz="3200" b="1" dirty="0"/>
              <a:t>Business and Natural Resources Rights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99DCCBB-FB07-4084-B7CF-90F5E2D7541E}"/>
              </a:ext>
            </a:extLst>
          </p:cNvPr>
          <p:cNvCxnSpPr>
            <a:cxnSpLocks/>
          </p:cNvCxnSpPr>
          <p:nvPr/>
        </p:nvCxnSpPr>
        <p:spPr>
          <a:xfrm>
            <a:off x="1128445" y="3678151"/>
            <a:ext cx="9935110" cy="0"/>
          </a:xfrm>
          <a:prstGeom prst="line">
            <a:avLst/>
          </a:prstGeom>
          <a:ln w="28575">
            <a:solidFill>
              <a:srgbClr val="C419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23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50DAC-8363-4196-A9C5-759268BBA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49" y="1047964"/>
            <a:ext cx="10515600" cy="188016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3200" dirty="0"/>
              <a:t>“In addition to serious consequences for community health, COVID-19 could have a </a:t>
            </a:r>
            <a:r>
              <a:rPr lang="en-GB" sz="3200" b="1" dirty="0"/>
              <a:t>major impact on the conservation and protection of </a:t>
            </a:r>
            <a:r>
              <a:rPr lang="lv-LV" sz="3200" b="1" dirty="0"/>
              <a:t>i</a:t>
            </a:r>
            <a:r>
              <a:rPr lang="en-GB" sz="3200" b="1" dirty="0" err="1"/>
              <a:t>ndigenous</a:t>
            </a:r>
            <a:r>
              <a:rPr lang="en-GB" sz="3200" b="1" dirty="0"/>
              <a:t> territories</a:t>
            </a:r>
            <a:r>
              <a:rPr lang="en-GB" sz="3200" dirty="0"/>
              <a:t>.”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D6A84C-061A-44D4-B49A-B468A2813519}"/>
              </a:ext>
            </a:extLst>
          </p:cNvPr>
          <p:cNvCxnSpPr/>
          <p:nvPr/>
        </p:nvCxnSpPr>
        <p:spPr>
          <a:xfrm>
            <a:off x="712127" y="3051425"/>
            <a:ext cx="10120045" cy="0"/>
          </a:xfrm>
          <a:prstGeom prst="line">
            <a:avLst/>
          </a:prstGeom>
          <a:ln w="28575">
            <a:solidFill>
              <a:srgbClr val="0951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A07B6F-8091-4021-BAB3-A9A98A3B1E51}"/>
              </a:ext>
            </a:extLst>
          </p:cNvPr>
          <p:cNvSpPr txBox="1">
            <a:spLocks/>
          </p:cNvSpPr>
          <p:nvPr/>
        </p:nvSpPr>
        <p:spPr>
          <a:xfrm>
            <a:off x="658188" y="3488071"/>
            <a:ext cx="10515600" cy="2655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200" i="1" dirty="0"/>
              <a:t>What kind of consequences does the author imply?</a:t>
            </a:r>
            <a:endParaRPr lang="lv-LV" sz="3200" i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i="1" dirty="0"/>
              <a:t>What </a:t>
            </a:r>
            <a:r>
              <a:rPr lang="en-GB" sz="3200" i="1" dirty="0"/>
              <a:t>might be the solutions, at least temporary</a:t>
            </a:r>
            <a:r>
              <a:rPr lang="lv-LV" sz="3200" i="1" dirty="0"/>
              <a:t>? 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333252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D44B-C15E-4F11-A22B-A35695552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Possible solutions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B83BA-B829-44D3-92F3-D49D60584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v-LV" sz="2000" dirty="0"/>
              <a:t>C</a:t>
            </a:r>
            <a:r>
              <a:rPr lang="en-GB" sz="2000" dirty="0" err="1"/>
              <a:t>ooperation</a:t>
            </a:r>
            <a:r>
              <a:rPr lang="en-GB" sz="2000" dirty="0"/>
              <a:t> with </a:t>
            </a:r>
            <a:r>
              <a:rPr lang="en-GB" sz="2000" dirty="0" err="1"/>
              <a:t>neighboring</a:t>
            </a:r>
            <a:r>
              <a:rPr lang="en-GB" sz="2000" dirty="0"/>
              <a:t> states where indigenous peoples live in</a:t>
            </a:r>
            <a:r>
              <a:rPr lang="lv-LV" sz="2000" dirty="0"/>
              <a:t> </a:t>
            </a:r>
            <a:r>
              <a:rPr lang="en-GB" sz="2000" dirty="0"/>
              <a:t>cross-border area</a:t>
            </a:r>
            <a:r>
              <a:rPr lang="lv-LV" sz="2000" dirty="0"/>
              <a:t>s</a:t>
            </a:r>
          </a:p>
          <a:p>
            <a:r>
              <a:rPr lang="en-GB" sz="2000" dirty="0"/>
              <a:t>Consider establishing post COVID-19 reconstruction funds and public resources</a:t>
            </a:r>
            <a:r>
              <a:rPr lang="lv-LV" sz="2000" dirty="0"/>
              <a:t> </a:t>
            </a:r>
            <a:r>
              <a:rPr lang="en-GB" sz="2000" dirty="0"/>
              <a:t>specifically aimed at indigenous peoples’ needs</a:t>
            </a:r>
            <a:endParaRPr lang="lv-LV" sz="2000" dirty="0"/>
          </a:p>
          <a:p>
            <a:r>
              <a:rPr lang="en-GB" sz="2000" dirty="0"/>
              <a:t>Ensure access to education for indigenous children and youth by providing necessary</a:t>
            </a:r>
            <a:r>
              <a:rPr lang="lv-LV" sz="2000" dirty="0"/>
              <a:t> </a:t>
            </a:r>
            <a:r>
              <a:rPr lang="en-GB" sz="2000" dirty="0"/>
              <a:t>tools for remote learning</a:t>
            </a:r>
            <a:endParaRPr lang="lv-LV" sz="2000" dirty="0"/>
          </a:p>
          <a:p>
            <a:r>
              <a:rPr lang="en-GB" sz="2000" dirty="0"/>
              <a:t>Make specific efforts to improve information technology, and other infrastructure, to</a:t>
            </a:r>
            <a:r>
              <a:rPr lang="lv-LV" sz="2000" dirty="0"/>
              <a:t> </a:t>
            </a:r>
            <a:r>
              <a:rPr lang="en-GB" sz="2000" dirty="0"/>
              <a:t>ensure that all people, including indigenous peoples have access to information.</a:t>
            </a:r>
            <a:endParaRPr lang="lv-LV" sz="2000" dirty="0"/>
          </a:p>
          <a:p>
            <a:r>
              <a:rPr lang="en-GB" sz="2000" dirty="0"/>
              <a:t>Improve the access and management of clean water and sanitation, particularly for indigenous peoples living in remote communities, to avoid further spread of the virus.</a:t>
            </a:r>
          </a:p>
        </p:txBody>
      </p:sp>
    </p:spTree>
    <p:extLst>
      <p:ext uri="{BB962C8B-B14F-4D97-AF65-F5344CB8AC3E}">
        <p14:creationId xmlns:p14="http://schemas.microsoft.com/office/powerpoint/2010/main" val="397972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50DAC-8363-4196-A9C5-759268BBA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965771"/>
            <a:ext cx="10515600" cy="18801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Indigenous women have higher rates of maternal </a:t>
            </a:r>
            <a:r>
              <a:rPr lang="en-GB" sz="3200" b="1" dirty="0"/>
              <a:t>mortality</a:t>
            </a:r>
            <a:r>
              <a:rPr lang="en-GB" sz="3200" dirty="0"/>
              <a:t>, </a:t>
            </a:r>
            <a:r>
              <a:rPr lang="en-GB" sz="3200" b="1" dirty="0"/>
              <a:t>teenage pregnancy </a:t>
            </a:r>
            <a:r>
              <a:rPr lang="en-GB" sz="3200" dirty="0"/>
              <a:t>and sexually transmitted </a:t>
            </a:r>
            <a:r>
              <a:rPr lang="en-GB" sz="3200" b="1" dirty="0"/>
              <a:t>diseases</a:t>
            </a:r>
            <a:r>
              <a:rPr lang="en-GB" sz="3200" dirty="0"/>
              <a:t> and are more likely to suffer </a:t>
            </a:r>
            <a:r>
              <a:rPr lang="en-GB" sz="3200" b="1" dirty="0"/>
              <a:t>violence</a:t>
            </a:r>
            <a:r>
              <a:rPr lang="en-GB" sz="3200" dirty="0"/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D6A84C-061A-44D4-B49A-B468A2813519}"/>
              </a:ext>
            </a:extLst>
          </p:cNvPr>
          <p:cNvCxnSpPr/>
          <p:nvPr/>
        </p:nvCxnSpPr>
        <p:spPr>
          <a:xfrm>
            <a:off x="712127" y="3051425"/>
            <a:ext cx="10120045" cy="0"/>
          </a:xfrm>
          <a:prstGeom prst="line">
            <a:avLst/>
          </a:prstGeom>
          <a:ln w="28575">
            <a:solidFill>
              <a:srgbClr val="0951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A07B6F-8091-4021-BAB3-A9A98A3B1E51}"/>
              </a:ext>
            </a:extLst>
          </p:cNvPr>
          <p:cNvSpPr txBox="1">
            <a:spLocks/>
          </p:cNvSpPr>
          <p:nvPr/>
        </p:nvSpPr>
        <p:spPr>
          <a:xfrm>
            <a:off x="658188" y="3488071"/>
            <a:ext cx="10515600" cy="2655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i="1" dirty="0"/>
              <a:t>What solutions have already been offered? </a:t>
            </a:r>
            <a:br>
              <a:rPr lang="lv-LV" sz="3200" i="1" dirty="0"/>
            </a:br>
            <a:r>
              <a:rPr lang="lv-LV" sz="3200" i="1" dirty="0"/>
              <a:t>(Platforms, mechanisms of protection?)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i="1" dirty="0"/>
              <a:t>What is the role of NGOs? 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404192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E925B-945B-4AE1-967C-86D07B8A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Some steps towards a solution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72AC3-30BC-4855-8E41-22AE6DEC9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Legislative reform </a:t>
            </a:r>
          </a:p>
          <a:p>
            <a:r>
              <a:rPr lang="lv-LV" dirty="0"/>
              <a:t>Regular and comprehensive collection of data</a:t>
            </a:r>
          </a:p>
          <a:p>
            <a:r>
              <a:rPr lang="lv-LV" dirty="0"/>
              <a:t>Raising public awareness</a:t>
            </a:r>
          </a:p>
          <a:p>
            <a:r>
              <a:rPr lang="lv-LV" dirty="0"/>
              <a:t>Ensuring active participation of groups concerned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08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50DAC-8363-4196-A9C5-759268BBA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821931"/>
            <a:ext cx="10515600" cy="33493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200" dirty="0"/>
              <a:t>In addition to circumstances of </a:t>
            </a:r>
            <a:r>
              <a:rPr lang="en-GB" sz="3200" b="1" dirty="0"/>
              <a:t>extreme poverty</a:t>
            </a:r>
            <a:r>
              <a:rPr lang="en-GB" sz="3200" dirty="0"/>
              <a:t>, indigenous peoples suffer from </a:t>
            </a:r>
            <a:r>
              <a:rPr lang="en-GB" sz="3200" b="1" dirty="0"/>
              <a:t>malnutrition</a:t>
            </a:r>
            <a:r>
              <a:rPr lang="en-GB" sz="3200" dirty="0"/>
              <a:t> because of </a:t>
            </a:r>
            <a:r>
              <a:rPr lang="en-GB" sz="3200" b="1" dirty="0"/>
              <a:t>environmental degradation and contamination of the ecosystems </a:t>
            </a:r>
            <a:r>
              <a:rPr lang="en-GB" sz="3200" dirty="0"/>
              <a:t>in which indigenous communities have traditionally lived, loss of land and territory and a decline in abundance or accessibility of traditional food sources.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D6A84C-061A-44D4-B49A-B468A2813519}"/>
              </a:ext>
            </a:extLst>
          </p:cNvPr>
          <p:cNvCxnSpPr/>
          <p:nvPr/>
        </p:nvCxnSpPr>
        <p:spPr>
          <a:xfrm>
            <a:off x="712127" y="4171306"/>
            <a:ext cx="10120045" cy="0"/>
          </a:xfrm>
          <a:prstGeom prst="line">
            <a:avLst/>
          </a:prstGeom>
          <a:ln w="28575">
            <a:solidFill>
              <a:srgbClr val="0951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A07B6F-8091-4021-BAB3-A9A98A3B1E51}"/>
              </a:ext>
            </a:extLst>
          </p:cNvPr>
          <p:cNvSpPr txBox="1">
            <a:spLocks/>
          </p:cNvSpPr>
          <p:nvPr/>
        </p:nvSpPr>
        <p:spPr>
          <a:xfrm>
            <a:off x="658188" y="4839133"/>
            <a:ext cx="10515600" cy="13048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i="1" dirty="0"/>
              <a:t>What solutions have already been offered? </a:t>
            </a:r>
            <a:br>
              <a:rPr lang="lv-LV" sz="3200" i="1" dirty="0"/>
            </a:br>
            <a:r>
              <a:rPr lang="lv-LV" sz="3200" i="1" dirty="0"/>
              <a:t>(Platforms, mechanisms of protection?)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lv-LV" sz="3200" i="1" dirty="0"/>
              <a:t>What is the role of NGOs? 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805419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A6094-579F-4B14-AC28-2AC7ADDE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Poverty linked to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1FACB-C399-454D-944E-AB4B1F5E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Geographical exclusion / remoteness</a:t>
            </a:r>
          </a:p>
          <a:p>
            <a:r>
              <a:rPr lang="lv-LV" dirty="0"/>
              <a:t>Political exclusion</a:t>
            </a:r>
          </a:p>
          <a:p>
            <a:r>
              <a:rPr lang="lv-LV" dirty="0"/>
              <a:t>Discrimination</a:t>
            </a:r>
          </a:p>
          <a:p>
            <a:r>
              <a:rPr lang="lv-LV" dirty="0"/>
              <a:t>Limited infrastructure</a:t>
            </a:r>
          </a:p>
          <a:p>
            <a:pPr marL="0" indent="0">
              <a:buNone/>
            </a:pPr>
            <a:r>
              <a:rPr lang="lv-LV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27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50DAC-8363-4196-A9C5-759268BBA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469203"/>
            <a:ext cx="10515600" cy="33493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i="1" dirty="0"/>
              <a:t>“There is a growing international consensus that ‘development’ means </a:t>
            </a:r>
            <a:r>
              <a:rPr lang="en-GB" b="1" i="1" dirty="0">
                <a:solidFill>
                  <a:srgbClr val="095184"/>
                </a:solidFill>
              </a:rPr>
              <a:t>doing something about poverty</a:t>
            </a:r>
            <a:r>
              <a:rPr lang="en-GB" i="1" dirty="0"/>
              <a:t>, and that doing something about poverty </a:t>
            </a:r>
            <a:r>
              <a:rPr lang="en-GB" b="1" i="1" dirty="0">
                <a:solidFill>
                  <a:srgbClr val="095184"/>
                </a:solidFill>
              </a:rPr>
              <a:t>does not happen in a vacuum</a:t>
            </a:r>
            <a:r>
              <a:rPr lang="en-GB" i="1" dirty="0"/>
              <a:t>; rather, it requires the active participation of people who are poor. For diverse indigenous peoples around the world, these ideas are opening a significant policy space where their often long-standing quests for resources and recognition can be </a:t>
            </a:r>
            <a:r>
              <a:rPr lang="en-GB" i="1"/>
              <a:t>heard.”</a:t>
            </a:r>
            <a:endParaRPr lang="en-GB" i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A07B6F-8091-4021-BAB3-A9A98A3B1E51}"/>
              </a:ext>
            </a:extLst>
          </p:cNvPr>
          <p:cNvSpPr txBox="1">
            <a:spLocks/>
          </p:cNvSpPr>
          <p:nvPr/>
        </p:nvSpPr>
        <p:spPr>
          <a:xfrm>
            <a:off x="206125" y="5928195"/>
            <a:ext cx="8311151" cy="698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dirty="0"/>
              <a:t>Robyn Eversole, John-</a:t>
            </a:r>
            <a:r>
              <a:rPr lang="lv-LV" sz="1800" dirty="0"/>
              <a:t>A</a:t>
            </a:r>
            <a:r>
              <a:rPr lang="en-GB" sz="1800" dirty="0" err="1"/>
              <a:t>ndrew</a:t>
            </a:r>
            <a:r>
              <a:rPr lang="en-GB" sz="1800" dirty="0"/>
              <a:t> </a:t>
            </a:r>
            <a:r>
              <a:rPr lang="en-GB" sz="1800" dirty="0" err="1"/>
              <a:t>Mcneish</a:t>
            </a:r>
            <a:r>
              <a:rPr lang="en-GB" sz="1800" dirty="0"/>
              <a:t> and </a:t>
            </a:r>
            <a:r>
              <a:rPr lang="lv-LV" sz="1800" dirty="0"/>
              <a:t>A</a:t>
            </a:r>
            <a:r>
              <a:rPr lang="en-GB" sz="1800" dirty="0" err="1"/>
              <a:t>lberto</a:t>
            </a:r>
            <a:r>
              <a:rPr lang="en-GB" sz="1800" dirty="0"/>
              <a:t> </a:t>
            </a:r>
            <a:r>
              <a:rPr lang="lv-LV" sz="1800" dirty="0"/>
              <a:t>D</a:t>
            </a:r>
            <a:r>
              <a:rPr lang="en-GB" sz="1800" dirty="0"/>
              <a:t>. </a:t>
            </a:r>
            <a:r>
              <a:rPr lang="lv-LV" sz="1800" dirty="0"/>
              <a:t>C</a:t>
            </a:r>
            <a:r>
              <a:rPr lang="en-GB" sz="1800" dirty="0" err="1"/>
              <a:t>imadamor</a:t>
            </a:r>
            <a:r>
              <a:rPr lang="lv-LV" sz="1800" dirty="0"/>
              <a:t>e (eds.) </a:t>
            </a:r>
            <a:br>
              <a:rPr lang="lv-LV" sz="1800" dirty="0"/>
            </a:br>
            <a:r>
              <a:rPr lang="en-GB" sz="1800" dirty="0"/>
              <a:t>Indigenous peoples and poverty</a:t>
            </a:r>
            <a:r>
              <a:rPr lang="lv-LV" sz="1800" dirty="0"/>
              <a:t>:</a:t>
            </a:r>
            <a:r>
              <a:rPr lang="en-GB" sz="1800" dirty="0"/>
              <a:t> an international perspective</a:t>
            </a:r>
            <a:r>
              <a:rPr lang="lv-LV" sz="1800" dirty="0"/>
              <a:t>, 2005.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73123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6694" y="719864"/>
            <a:ext cx="10378611" cy="2822824"/>
          </a:xfrm>
        </p:spPr>
        <p:txBody>
          <a:bodyPr>
            <a:noAutofit/>
          </a:bodyPr>
          <a:lstStyle/>
          <a:p>
            <a:r>
              <a:rPr lang="en-GB" sz="3600" dirty="0"/>
              <a:t>Evaluating current and future challenges</a:t>
            </a:r>
            <a:endParaRPr lang="lv-LV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9079"/>
            <a:ext cx="9144000" cy="1177724"/>
          </a:xfrm>
        </p:spPr>
        <p:txBody>
          <a:bodyPr>
            <a:normAutofit/>
          </a:bodyPr>
          <a:lstStyle/>
          <a:p>
            <a:r>
              <a:rPr lang="lv-LV" sz="3200" b="1" dirty="0"/>
              <a:t>Business and Natural Resources Rights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99DCCBB-FB07-4084-B7CF-90F5E2D7541E}"/>
              </a:ext>
            </a:extLst>
          </p:cNvPr>
          <p:cNvCxnSpPr>
            <a:cxnSpLocks/>
          </p:cNvCxnSpPr>
          <p:nvPr/>
        </p:nvCxnSpPr>
        <p:spPr>
          <a:xfrm>
            <a:off x="1128445" y="3678151"/>
            <a:ext cx="9935110" cy="0"/>
          </a:xfrm>
          <a:prstGeom prst="line">
            <a:avLst/>
          </a:prstGeom>
          <a:ln w="28575">
            <a:solidFill>
              <a:srgbClr val="C419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50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6750</TotalTime>
  <Words>417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Evaluating current and future challenges</vt:lpstr>
      <vt:lpstr>PowerPoint Presentation</vt:lpstr>
      <vt:lpstr>Possible solutions</vt:lpstr>
      <vt:lpstr>PowerPoint Presentation</vt:lpstr>
      <vt:lpstr>Some steps towards a solution</vt:lpstr>
      <vt:lpstr>PowerPoint Presentation</vt:lpstr>
      <vt:lpstr>Poverty linked to</vt:lpstr>
      <vt:lpstr>PowerPoint Presentation</vt:lpstr>
      <vt:lpstr>Evaluating current and future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Anastasija Aleksejeva</dc:creator>
  <cp:lastModifiedBy>User</cp:lastModifiedBy>
  <cp:revision>101</cp:revision>
  <dcterms:created xsi:type="dcterms:W3CDTF">2019-10-03T08:03:04Z</dcterms:created>
  <dcterms:modified xsi:type="dcterms:W3CDTF">2021-01-04T11:55:30Z</dcterms:modified>
</cp:coreProperties>
</file>